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docProps/custom.xml" ContentType="application/vnd.openxmlformats-officedocument.custom-properties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1"/>
  </p:sldMasterIdLst>
  <p:notesMasterIdLst>
    <p:notesMasterId r:id="rId33"/>
  </p:notesMasterIdLst>
  <p:handoutMasterIdLst>
    <p:handoutMasterId r:id="rId34"/>
  </p:handoutMasterIdLst>
  <p:sldIdLst>
    <p:sldId id="261" r:id="rId2"/>
    <p:sldId id="292" r:id="rId3"/>
    <p:sldId id="294" r:id="rId4"/>
    <p:sldId id="265" r:id="rId5"/>
    <p:sldId id="270" r:id="rId6"/>
    <p:sldId id="268" r:id="rId7"/>
    <p:sldId id="271" r:id="rId8"/>
    <p:sldId id="293" r:id="rId9"/>
    <p:sldId id="295" r:id="rId10"/>
    <p:sldId id="296" r:id="rId11"/>
    <p:sldId id="297" r:id="rId12"/>
    <p:sldId id="298" r:id="rId13"/>
    <p:sldId id="299" r:id="rId14"/>
    <p:sldId id="300" r:id="rId15"/>
    <p:sldId id="302" r:id="rId16"/>
    <p:sldId id="301" r:id="rId17"/>
    <p:sldId id="303" r:id="rId18"/>
    <p:sldId id="304" r:id="rId19"/>
    <p:sldId id="305" r:id="rId20"/>
    <p:sldId id="306" r:id="rId21"/>
    <p:sldId id="307" r:id="rId22"/>
    <p:sldId id="316" r:id="rId23"/>
    <p:sldId id="308" r:id="rId24"/>
    <p:sldId id="309" r:id="rId25"/>
    <p:sldId id="310" r:id="rId26"/>
    <p:sldId id="311" r:id="rId27"/>
    <p:sldId id="312" r:id="rId28"/>
    <p:sldId id="313" r:id="rId29"/>
    <p:sldId id="314" r:id="rId30"/>
    <p:sldId id="315" r:id="rId31"/>
    <p:sldId id="317" r:id="rId32"/>
  </p:sldIdLst>
  <p:sldSz cx="9144000" cy="6858000" type="screen4x3"/>
  <p:notesSz cx="6858000" cy="9144000"/>
  <p:defaultTextStyle>
    <a:lvl1pPr marL="0" algn="l" rtl="0" latinLnBrk="1">
      <a:defRPr lang="ko-KR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latinLnBrk="1">
      <a:defRPr lang="ko-KR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latinLnBrk="1">
      <a:defRPr lang="ko-KR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latinLnBrk="1">
      <a:defRPr lang="ko-KR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latinLnBrk="1">
      <a:defRPr lang="ko-KR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 latinLnBrk="1">
      <a:defRPr lang="ko-KR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 latinLnBrk="1">
      <a:defRPr lang="ko-KR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 latinLnBrk="1">
      <a:defRPr lang="ko-KR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 latinLnBrk="1">
      <a:defRPr lang="ko-KR" sz="1800" kern="1200">
        <a:solidFill>
          <a:schemeClr val="tx1"/>
        </a:solidFill>
        <a:latin typeface="+mn-lt"/>
        <a:ea typeface="+mn-ea"/>
        <a:cs typeface="+mn-cs"/>
      </a:defRPr>
    </a:lvl9pPr>
    <a:extLst/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AEEF"/>
    <a:srgbClr val="00FFFF"/>
    <a:srgbClr val="07D8D3"/>
    <a:srgbClr val="D1DFEA"/>
    <a:srgbClr val="9EEAFF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130" autoAdjust="0"/>
    <p:restoredTop sz="94245" autoAdjust="0"/>
  </p:normalViewPr>
  <p:slideViewPr>
    <p:cSldViewPr>
      <p:cViewPr>
        <p:scale>
          <a:sx n="100" d="100"/>
          <a:sy n="100" d="100"/>
        </p:scale>
        <p:origin x="-1860" y="-19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1" d="100"/>
          <a:sy n="81" d="100"/>
        </p:scale>
        <p:origin x="-3204" y="-96"/>
      </p:cViewPr>
      <p:guideLst>
        <p:guide orient="horz" pos="2880"/>
        <p:guide pos="2160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47C6C7-EC31-46CE-B4FD-880A3ED47794}" type="datetimeFigureOut">
              <a:rPr lang="ko-KR" altLang="en-US" smtClean="0"/>
              <a:pPr/>
              <a:t>2014-11-06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317573-2142-4C79-B0A0-8328DB7E72E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l" latinLnBrk="1">
              <a:defRPr lang="ko-KR" sz="1200"/>
            </a:lvl1pPr>
            <a:extLst/>
          </a:lstStyle>
          <a:p>
            <a:endParaRPr lang="ko-K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r" latinLnBrk="1">
              <a:defRPr lang="ko-KR" sz="1200"/>
            </a:lvl1pPr>
            <a:extLst/>
          </a:lstStyle>
          <a:p>
            <a:fld id="{A8ADFD5B-A66C-449C-B6E8-FB716D07777D}" type="datetimeFigureOut">
              <a:rPr/>
              <a:pPr/>
              <a:t>2006/6/30</a:t>
            </a:fld>
            <a:endParaRPr lang="ko-K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rtlCol="0" anchor="ctr"/>
          <a:lstStyle>
            <a:extLst/>
          </a:lstStyle>
          <a:p>
            <a:endParaRPr lang="ko-K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rtlCol="0">
            <a:normAutofit/>
          </a:bodyPr>
          <a:lstStyle>
            <a:extLst/>
          </a:lstStyle>
          <a:p>
            <a:pPr lvl="0" latinLnBrk="1"/>
            <a:r>
              <a:rPr lang="ko-KR"/>
              <a:t>마스터 텍스트 스타일을 편집합니다</a:t>
            </a:r>
          </a:p>
          <a:p>
            <a:pPr lvl="1" latinLnBrk="1"/>
            <a:r>
              <a:rPr lang="ko-KR"/>
              <a:t>둘째 수준</a:t>
            </a:r>
          </a:p>
          <a:p>
            <a:pPr lvl="2" latinLnBrk="1"/>
            <a:r>
              <a:rPr lang="ko-KR"/>
              <a:t>셋째 수준</a:t>
            </a:r>
          </a:p>
          <a:p>
            <a:pPr lvl="3" latinLnBrk="1"/>
            <a:r>
              <a:rPr lang="ko-KR"/>
              <a:t>넷째 수준</a:t>
            </a:r>
          </a:p>
          <a:p>
            <a:pPr lvl="4" latinLnBrk="1"/>
            <a:r>
              <a:rPr lang="ko-KR"/>
              <a:t>다섯째 수준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l" latinLnBrk="1">
              <a:defRPr lang="ko-KR" sz="1200"/>
            </a:lvl1pPr>
            <a:extLst/>
          </a:lstStyle>
          <a:p>
            <a:endParaRPr lang="ko-K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r" latinLnBrk="1">
              <a:defRPr lang="ko-KR" sz="1200"/>
            </a:lvl1pPr>
            <a:extLst/>
          </a:lstStyle>
          <a:p>
            <a:fld id="{CA5D3BF3-D352-46FC-8343-31F56E6730EA}" type="slidenum">
              <a:rPr/>
              <a:pPr/>
              <a:t>‹#›</a:t>
            </a:fld>
            <a:endParaRPr lang="ko-K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rtl="0" latinLnBrk="1">
      <a:defRPr lang="ko-KR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latinLnBrk="1">
      <a:defRPr lang="ko-KR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latinLnBrk="1">
      <a:defRPr lang="ko-KR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latinLnBrk="1">
      <a:defRPr lang="ko-KR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latinLnBrk="1">
      <a:defRPr lang="ko-KR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 latinLnBrk="1">
      <a:defRPr lang="ko-KR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 latinLnBrk="1">
      <a:defRPr lang="ko-KR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 latinLnBrk="1">
      <a:defRPr lang="ko-KR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 latinLnBrk="1">
      <a:defRPr lang="ko-KR" sz="1200" kern="1200">
        <a:solidFill>
          <a:schemeClr val="tx1"/>
        </a:solidFill>
        <a:latin typeface="+mn-lt"/>
        <a:ea typeface="+mn-ea"/>
        <a:cs typeface="+mn-cs"/>
      </a:defRPr>
    </a:lvl9pPr>
    <a:extLst/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>
            <a:extLst/>
          </a:lstStyle>
          <a:p>
            <a:endParaRPr lang="ko-KR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extLst/>
          </a:lstStyle>
          <a:p>
            <a:fld id="{CA5D3BF3-D352-46FC-8343-31F56E6730EA}" type="slidenum">
              <a:rPr lang="en-US" altLang="ko-KR" smtClean="0"/>
              <a:pPr/>
              <a:t>5</a:t>
            </a:fld>
            <a:endParaRPr lang="ko-K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>
      <p:bgPr>
        <a:gradFill flip="none" rotWithShape="1">
          <a:gsLst>
            <a:gs pos="20000">
              <a:srgbClr val="D1DFEA"/>
            </a:gs>
            <a:gs pos="50000">
              <a:schemeClr val="bg1"/>
            </a:gs>
            <a:gs pos="80000">
              <a:srgbClr val="D1DFEA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7E157E-8DCB-4F70-A0AF-5EB586A91DD4}" type="datetime1">
              <a:rPr lang="en-US" altLang="ko-KR" smtClean="0"/>
              <a:pPr/>
              <a:t>11/6/2014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 latinLnBrk="1"/>
            <a:endParaRPr kumimoji="1" lang="ko-KR">
              <a:solidFill>
                <a:schemeClr val="tx2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2E0A0-C266-4798-8C8F-B9F91E9DA37E}" type="slidenum">
              <a:rPr kumimoji="1" lang="ko-KR" smtClean="0">
                <a:solidFill>
                  <a:schemeClr val="tx2"/>
                </a:solidFill>
              </a:rPr>
              <a:pPr/>
              <a:t>‹#›</a:t>
            </a:fld>
            <a:endParaRPr kumimoji="1" lang="ko-KR">
              <a:solidFill>
                <a:schemeClr val="tx2"/>
              </a:solidFill>
            </a:endParaRPr>
          </a:p>
        </p:txBody>
      </p:sp>
      <p:sp>
        <p:nvSpPr>
          <p:cNvPr id="7" name="TextBox 6"/>
          <p:cNvSpPr txBox="1"/>
          <p:nvPr userDrawn="1"/>
        </p:nvSpPr>
        <p:spPr>
          <a:xfrm rot="20025611">
            <a:off x="570789" y="1665214"/>
            <a:ext cx="7992000" cy="2400657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pPr algn="ctr"/>
            <a:r>
              <a:rPr lang="en-US" altLang="ko-KR" sz="15000" b="1" smtClean="0">
                <a:gradFill>
                  <a:gsLst>
                    <a:gs pos="25000">
                      <a:schemeClr val="accent5">
                        <a:alpha val="30000"/>
                      </a:schemeClr>
                    </a:gs>
                    <a:gs pos="50000">
                      <a:schemeClr val="bg1"/>
                    </a:gs>
                    <a:gs pos="75000">
                      <a:schemeClr val="accent5">
                        <a:alpha val="30000"/>
                      </a:schemeClr>
                    </a:gs>
                  </a:gsLst>
                  <a:lin ang="2700000" scaled="1"/>
                </a:gradFill>
              </a:rPr>
              <a:t>JSP 2.3</a:t>
            </a:r>
            <a:endParaRPr lang="ko-KR" altLang="en-US" sz="15000" b="1">
              <a:gradFill>
                <a:gsLst>
                  <a:gs pos="25000">
                    <a:schemeClr val="accent5">
                      <a:alpha val="30000"/>
                    </a:schemeClr>
                  </a:gs>
                  <a:gs pos="50000">
                    <a:schemeClr val="bg1"/>
                  </a:gs>
                  <a:gs pos="75000">
                    <a:schemeClr val="accent5">
                      <a:alpha val="30000"/>
                    </a:schemeClr>
                  </a:gs>
                </a:gsLst>
                <a:lin ang="2700000" scaled="1"/>
              </a:gradFill>
            </a:endParaRPr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06EA6-EFEA-4C30-9264-4F9291A5780D}" type="datetime1">
              <a:rPr lang="en-US" altLang="ko-KR" smtClean="0"/>
              <a:pPr/>
              <a:t>11/6/2014</a:t>
            </a:fld>
            <a:endParaRPr lang="en-US" altLang="ko-KR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latinLnBrk="1"/>
            <a:fld id="{8F82E0A0-C266-4798-8C8F-B9F91E9DA37E}" type="slidenum">
              <a:rPr kumimoji="1" lang="ko-KR" sz="1400" b="1" smtClean="0">
                <a:solidFill>
                  <a:srgbClr val="FFFFFF"/>
                </a:solidFill>
              </a:rPr>
              <a:pPr algn="ctr" latinLnBrk="1"/>
              <a:t>‹#›</a:t>
            </a:fld>
            <a:endParaRPr kumimoji="1" lang="ko-KR" sz="1400" b="1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06EA6-EFEA-4C30-9264-4F9291A5780D}" type="datetime1">
              <a:rPr lang="en-US" altLang="ko-KR" smtClean="0"/>
              <a:pPr/>
              <a:t>11/6/2014</a:t>
            </a:fld>
            <a:endParaRPr lang="en-US" altLang="ko-KR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latinLnBrk="1"/>
            <a:fld id="{8F82E0A0-C266-4798-8C8F-B9F91E9DA37E}" type="slidenum">
              <a:rPr kumimoji="1" lang="ko-KR" sz="1400" b="1" smtClean="0">
                <a:solidFill>
                  <a:srgbClr val="FFFFFF"/>
                </a:solidFill>
              </a:rPr>
              <a:pPr algn="ctr" latinLnBrk="1"/>
              <a:t>‹#›</a:t>
            </a:fld>
            <a:endParaRPr kumimoji="1" lang="ko-KR" sz="1400" b="1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-1257"/>
            <a:ext cx="9144000" cy="1143000"/>
          </a:xfrm>
        </p:spPr>
        <p:txBody>
          <a:bodyPr/>
          <a:lstStyle>
            <a:lvl1pPr algn="r">
              <a:defRPr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2pPr>
              <a:buClr>
                <a:srgbClr val="00B0F0"/>
              </a:buClr>
              <a:buFont typeface="Wingdings 2" pitchFamily="18" charset="2"/>
              <a:buChar char=""/>
              <a:defRPr/>
            </a:lvl2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58CFA-92F5-41EE-A463-E0DE6FD27F4A}" type="datetime1">
              <a:rPr lang="ko-KR" altLang="en-US" smtClean="0"/>
              <a:pPr/>
              <a:t>2014-11-06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1981A-FA72-45C5-9A3B-D0EA313DEFE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F9F07-3BC7-4570-B054-79111B0A380C}" type="datetime1">
              <a:rPr lang="en-US" altLang="ko-KR" smtClean="0"/>
              <a:pPr/>
              <a:t>11/6/2014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latinLnBrk="1"/>
            <a:fld id="{8F82E0A0-C266-4798-8C8F-B9F91E9DA37E}" type="slidenum">
              <a:rPr kumimoji="1" lang="ko-KR" sz="2400" b="1" smtClean="0">
                <a:solidFill>
                  <a:srgbClr val="FFFFFF"/>
                </a:solidFill>
              </a:rPr>
              <a:pPr algn="ctr" latinLnBrk="1"/>
              <a:t>‹#›</a:t>
            </a:fld>
            <a:endParaRPr kumimoji="1" lang="ko-KR" sz="2400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06EA6-EFEA-4C30-9264-4F9291A5780D}" type="datetime1">
              <a:rPr lang="en-US" altLang="ko-KR" smtClean="0"/>
              <a:pPr/>
              <a:t>11/6/2014</a:t>
            </a:fld>
            <a:endParaRPr lang="en-US" altLang="ko-KR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latinLnBrk="1"/>
            <a:fld id="{8F82E0A0-C266-4798-8C8F-B9F91E9DA37E}" type="slidenum">
              <a:rPr kumimoji="1" lang="ko-KR" sz="1400" b="1" smtClean="0">
                <a:solidFill>
                  <a:srgbClr val="FFFFFF"/>
                </a:solidFill>
              </a:rPr>
              <a:pPr algn="ctr" latinLnBrk="1"/>
              <a:t>‹#›</a:t>
            </a:fld>
            <a:endParaRPr kumimoji="1" lang="ko-KR" sz="1400" b="1">
              <a:solidFill>
                <a:srgbClr val="FFFFFF"/>
              </a:solidFill>
            </a:endParaRPr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0" y="-1257"/>
            <a:ext cx="9144000" cy="1143000"/>
          </a:xfrm>
        </p:spPr>
        <p:txBody>
          <a:bodyPr/>
          <a:lstStyle>
            <a:lvl1pPr algn="r">
              <a:defRPr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0" y="1124744"/>
            <a:ext cx="9144000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06EA6-EFEA-4C30-9264-4F9291A5780D}" type="datetime1">
              <a:rPr lang="en-US" altLang="ko-KR" smtClean="0"/>
              <a:pPr/>
              <a:t>11/6/2014</a:t>
            </a:fld>
            <a:endParaRPr kumimoji="1"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latinLnBrk="1"/>
            <a:fld id="{8F82E0A0-C266-4798-8C8F-B9F91E9DA37E}" type="slidenum">
              <a:rPr kumimoji="1" lang="ko-KR" sz="1400" b="1" smtClean="0">
                <a:solidFill>
                  <a:srgbClr val="FFFFFF"/>
                </a:solidFill>
              </a:rPr>
              <a:pPr algn="ctr" latinLnBrk="1"/>
              <a:t>‹#›</a:t>
            </a:fld>
            <a:endParaRPr kumimoji="1" lang="ko-KR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ADB5D-B7A0-47E3-AD2D-B1A6F8614213}" type="datetime1">
              <a:rPr lang="en-US" altLang="ko-KR" smtClean="0"/>
              <a:pPr/>
              <a:t>11/6/2014</a:t>
            </a:fld>
            <a:endParaRPr kumimoji="1"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7CB7D-F184-43C7-B6FD-03D728E1BBFF}" type="slidenum">
              <a:rPr kumimoji="1" lang="ko-KR" smtClean="0">
                <a:solidFill>
                  <a:srgbClr val="FFFFFF"/>
                </a:solidFill>
              </a:rPr>
              <a:pPr/>
              <a:t>‹#›</a:t>
            </a:fld>
            <a:endParaRPr kumimoji="1" lang="ko-KR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68126-03FC-49C0-B9B8-2B561CCC3D90}" type="datetime1">
              <a:rPr lang="en-US" altLang="ko-KR" smtClean="0"/>
              <a:pPr/>
              <a:t>11/6/2014</a:t>
            </a:fld>
            <a:endParaRPr kumimoji="1"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7CB7D-F184-43C7-B6FD-03D728E1BBFF}" type="slidenum">
              <a:rPr kumimoji="1" lang="ko-KR" smtClean="0">
                <a:solidFill>
                  <a:schemeClr val="tx2"/>
                </a:solidFill>
              </a:rPr>
              <a:pPr/>
              <a:t>‹#›</a:t>
            </a:fld>
            <a:endParaRPr kumimoji="1" lang="ko-KR">
              <a:solidFill>
                <a:schemeClr val="tx2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06EA6-EFEA-4C30-9264-4F9291A5780D}" type="datetime1">
              <a:rPr lang="en-US" altLang="ko-KR" smtClean="0"/>
              <a:pPr/>
              <a:t>11/6/2014</a:t>
            </a:fld>
            <a:endParaRPr lang="en-US" altLang="ko-KR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latinLnBrk="1"/>
            <a:fld id="{8F82E0A0-C266-4798-8C8F-B9F91E9DA37E}" type="slidenum">
              <a:rPr kumimoji="1" lang="ko-KR" sz="1400" b="1" smtClean="0">
                <a:solidFill>
                  <a:srgbClr val="FFFFFF"/>
                </a:solidFill>
              </a:rPr>
              <a:pPr algn="ctr" latinLnBrk="1"/>
              <a:t>‹#›</a:t>
            </a:fld>
            <a:endParaRPr kumimoji="1" lang="ko-KR" sz="1400" b="1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06EA6-EFEA-4C30-9264-4F9291A5780D}" type="datetime1">
              <a:rPr lang="en-US" altLang="ko-KR" smtClean="0"/>
              <a:pPr/>
              <a:t>11/6/2014</a:t>
            </a:fld>
            <a:endParaRPr lang="en-US" altLang="ko-KR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latinLnBrk="1"/>
            <a:fld id="{8F82E0A0-C266-4798-8C8F-B9F91E9DA37E}" type="slidenum">
              <a:rPr kumimoji="1" lang="ko-KR" sz="1400" b="1" smtClean="0">
                <a:solidFill>
                  <a:srgbClr val="FFFFFF"/>
                </a:solidFill>
              </a:rPr>
              <a:pPr algn="ctr" latinLnBrk="1"/>
              <a:t>‹#›</a:t>
            </a:fld>
            <a:endParaRPr kumimoji="1" lang="ko-KR" sz="1400" b="1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606EA6-EFEA-4C30-9264-4F9291A5780D}" type="datetime1">
              <a:rPr lang="en-US" altLang="ko-KR" smtClean="0"/>
              <a:pPr/>
              <a:t>11/6/2014</a:t>
            </a:fld>
            <a:endParaRPr lang="en-US" altLang="ko-KR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ctr" latinLnBrk="1"/>
            <a:fld id="{8F82E0A0-C266-4798-8C8F-B9F91E9DA37E}" type="slidenum">
              <a:rPr kumimoji="1" lang="ko-KR" sz="1400" b="1" smtClean="0">
                <a:solidFill>
                  <a:srgbClr val="FFFFFF"/>
                </a:solidFill>
              </a:rPr>
              <a:pPr algn="ctr" latinLnBrk="1"/>
              <a:t>‹#›</a:t>
            </a:fld>
            <a:endParaRPr kumimoji="1" lang="ko-KR" sz="1400" b="1">
              <a:solidFill>
                <a:srgbClr val="FFFFFF"/>
              </a:solidFill>
            </a:endParaRPr>
          </a:p>
        </p:txBody>
      </p:sp>
      <p:pic>
        <p:nvPicPr>
          <p:cNvPr id="7" name="그림 6" descr="물결1.jpg"/>
          <p:cNvPicPr>
            <a:picLocks/>
          </p:cNvPicPr>
          <p:nvPr userDrawn="1"/>
        </p:nvPicPr>
        <p:blipFill>
          <a:blip r:embed="rId13" cstate="print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0" y="-1258"/>
            <a:ext cx="9144000" cy="6859257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51520" y="2132842"/>
            <a:ext cx="8458200" cy="1222375"/>
          </a:xfrm>
        </p:spPr>
        <p:txBody>
          <a:bodyPr anchor="ctr">
            <a:normAutofit/>
          </a:bodyPr>
          <a:lstStyle/>
          <a:p>
            <a:pPr algn="l" fontAlgn="base"/>
            <a:r>
              <a:rPr lang="en-US" altLang="ko-KR" sz="7200" b="1" smtClean="0">
                <a:solidFill>
                  <a:srgbClr val="C00000"/>
                </a:solidFill>
                <a:latin typeface="바탕" pitchFamily="18" charset="-127"/>
                <a:ea typeface="바탕" pitchFamily="18" charset="-127"/>
              </a:rPr>
              <a:t>JSP</a:t>
            </a:r>
            <a:r>
              <a:rPr lang="ko-KR" altLang="en-US" sz="7200" b="1" smtClean="0">
                <a:solidFill>
                  <a:srgbClr val="C00000"/>
                </a:solidFill>
                <a:latin typeface="바탕" pitchFamily="18" charset="-127"/>
                <a:ea typeface="바탕" pitchFamily="18" charset="-127"/>
              </a:rPr>
              <a:t>의 기본 개요</a:t>
            </a:r>
            <a:endParaRPr lang="ko-KR" altLang="en-US" sz="7200" b="1" dirty="0">
              <a:solidFill>
                <a:srgbClr val="C00000"/>
              </a:solidFill>
              <a:latin typeface="바탕" pitchFamily="18" charset="-127"/>
              <a:ea typeface="바탕" pitchFamily="18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429836" y="4365104"/>
            <a:ext cx="8280000" cy="2160000"/>
          </a:xfrm>
          <a:prstGeom prst="roundRect">
            <a:avLst>
              <a:gd name="adj" fmla="val 9122"/>
            </a:avLst>
          </a:prstGeom>
          <a:noFill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ctr">
            <a:noAutofit/>
          </a:bodyPr>
          <a:lstStyle/>
          <a:p>
            <a:pPr algn="l"/>
            <a:r>
              <a:rPr lang="ko-KR" altLang="en-US" smtClean="0">
                <a:solidFill>
                  <a:schemeClr val="tx1"/>
                </a:solidFill>
              </a:rPr>
              <a:t>이번 </a:t>
            </a:r>
            <a:r>
              <a:rPr lang="en-US" altLang="ko-KR" smtClean="0">
                <a:solidFill>
                  <a:schemeClr val="tx1"/>
                </a:solidFill>
              </a:rPr>
              <a:t>Chapter</a:t>
            </a:r>
            <a:r>
              <a:rPr lang="ko-KR" altLang="en-US" smtClean="0">
                <a:solidFill>
                  <a:schemeClr val="tx1"/>
                </a:solidFill>
              </a:rPr>
              <a:t>에서는 </a:t>
            </a:r>
            <a:r>
              <a:rPr lang="ko-KR" altLang="en-US" dirty="0" smtClean="0">
                <a:solidFill>
                  <a:schemeClr val="tx1"/>
                </a:solidFill>
              </a:rPr>
              <a:t>웹 프로그래밍의 개요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</a:rPr>
              <a:t>웹 프로그래밍의 처리 방식 및 </a:t>
            </a:r>
            <a:r>
              <a:rPr lang="ko-KR" altLang="en-US" smtClean="0">
                <a:solidFill>
                  <a:schemeClr val="tx1"/>
                </a:solidFill>
              </a:rPr>
              <a:t>구현 방식</a:t>
            </a:r>
            <a:r>
              <a:rPr lang="en-US" altLang="ko-KR" smtClean="0">
                <a:solidFill>
                  <a:schemeClr val="tx1"/>
                </a:solidFill>
              </a:rPr>
              <a:t>,</a:t>
            </a:r>
            <a:r>
              <a:rPr lang="ko-KR" altLang="en-US" smtClean="0">
                <a:solidFill>
                  <a:schemeClr val="tx1"/>
                </a:solidFill>
              </a:rPr>
              <a:t> </a:t>
            </a:r>
            <a:r>
              <a:rPr lang="ko-KR" altLang="en-US" dirty="0" smtClean="0">
                <a:solidFill>
                  <a:schemeClr val="tx1"/>
                </a:solidFill>
              </a:rPr>
              <a:t>그리고 </a:t>
            </a:r>
            <a:r>
              <a:rPr lang="en-US" altLang="ko-KR" dirty="0" smtClean="0">
                <a:solidFill>
                  <a:schemeClr val="tx1"/>
                </a:solidFill>
              </a:rPr>
              <a:t>JSP</a:t>
            </a:r>
            <a:r>
              <a:rPr lang="ko-KR" altLang="en-US" dirty="0" smtClean="0">
                <a:solidFill>
                  <a:schemeClr val="tx1"/>
                </a:solidFill>
              </a:rPr>
              <a:t>와 서블릿에 대해 개괄적으로 학습한다</a:t>
            </a:r>
            <a:r>
              <a:rPr lang="en-US" altLang="ko-KR" dirty="0" smtClean="0">
                <a:solidFill>
                  <a:schemeClr val="tx1"/>
                </a:solidFill>
              </a:rPr>
              <a:t>.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7" name="그림 16" descr="도비동그라미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51520" y="548680"/>
            <a:ext cx="1620000" cy="1610438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701486" y="753735"/>
            <a:ext cx="72006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b="1" smtClean="0">
                <a:solidFill>
                  <a:schemeClr val="bg1"/>
                </a:solidFill>
              </a:rPr>
              <a:t>1</a:t>
            </a:r>
            <a:endParaRPr lang="ko-KR" altLang="en-US" sz="7200" b="1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 fontAlgn="base"/>
            <a:r>
              <a:rPr lang="ko-KR" altLang="en-US" smtClean="0"/>
              <a:t>웹 </a:t>
            </a:r>
            <a:r>
              <a:rPr lang="ko-KR" altLang="en-US" dirty="0" smtClean="0"/>
              <a:t>프로그래밍의 이해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33053" y="1988840"/>
            <a:ext cx="8460000" cy="4680000"/>
          </a:xfrm>
          <a:prstGeom prst="roundRect">
            <a:avLst>
              <a:gd name="adj" fmla="val 3529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effectLst>
            <a:outerShdw blurRad="44450" dist="27940" dir="5400000" algn="ctr" rotWithShape="0">
              <a:srgbClr val="000000">
                <a:alpha val="36000"/>
              </a:srgbClr>
            </a:outerShdw>
          </a:effectLst>
          <a:scene3d>
            <a:camera prst="orthographicFront"/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txBody>
          <a:bodyPr lIns="90000" rIns="90000">
            <a:normAutofit/>
          </a:bodyPr>
          <a:lstStyle/>
          <a:p>
            <a:pPr marL="542925" lvl="1" indent="-276225" fontAlgn="base">
              <a:spcBef>
                <a:spcPts val="0"/>
              </a:spcBef>
              <a:buSzPct val="65000"/>
            </a:pPr>
            <a:endParaRPr lang="en-US" altLang="ko-KR" sz="1000" smtClean="0"/>
          </a:p>
          <a:p>
            <a:pPr marL="266700" lvl="1" indent="-266700" fontAlgn="base">
              <a:spcBef>
                <a:spcPts val="0"/>
              </a:spcBef>
              <a:buSzPct val="65000"/>
            </a:pPr>
            <a:r>
              <a:rPr lang="ko-KR" altLang="en-US" sz="3200" smtClean="0"/>
              <a:t>웹 애플리케이션</a:t>
            </a:r>
            <a:endParaRPr lang="en-US" altLang="ko-KR" sz="3000" dirty="0" smtClean="0"/>
          </a:p>
          <a:p>
            <a:pPr marL="809625" lvl="2" indent="-266700" fontAlgn="base">
              <a:spcBef>
                <a:spcPts val="0"/>
              </a:spcBef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endParaRPr lang="en-US" altLang="ko-KR" sz="1000" smtClean="0"/>
          </a:p>
          <a:p>
            <a:pPr marL="542925" lvl="2" indent="-276225" fontAlgn="base">
              <a:spcBef>
                <a:spcPts val="0"/>
              </a:spcBef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ko-KR" altLang="en-US" sz="2800" smtClean="0"/>
              <a:t>웹을 기반으로 실행되는 프로그램을 의미</a:t>
            </a:r>
            <a:endParaRPr lang="en-US" altLang="ko-KR" sz="2800" smtClean="0"/>
          </a:p>
          <a:p>
            <a:pPr marL="542925" lvl="2" indent="-276225" fontAlgn="base">
              <a:spcBef>
                <a:spcPts val="0"/>
              </a:spcBef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endParaRPr lang="en-US" altLang="ko-KR" sz="1000" smtClean="0"/>
          </a:p>
          <a:p>
            <a:pPr marL="542925" lvl="2" indent="-276225" fontAlgn="base">
              <a:spcBef>
                <a:spcPts val="0"/>
              </a:spcBef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ko-KR" altLang="en-US" sz="2800" smtClean="0"/>
              <a:t>웹 프로그래밍을 통해 구현</a:t>
            </a:r>
            <a:endParaRPr lang="ko-KR" altLang="en-US" sz="2400" dirty="0" smtClean="0"/>
          </a:p>
        </p:txBody>
      </p:sp>
      <p:grpSp>
        <p:nvGrpSpPr>
          <p:cNvPr id="4" name="그룹 3"/>
          <p:cNvGrpSpPr/>
          <p:nvPr/>
        </p:nvGrpSpPr>
        <p:grpSpPr>
          <a:xfrm>
            <a:off x="2843888" y="205026"/>
            <a:ext cx="720000" cy="847710"/>
            <a:chOff x="2843888" y="205026"/>
            <a:chExt cx="720000" cy="847710"/>
          </a:xfrm>
        </p:grpSpPr>
        <p:pic>
          <p:nvPicPr>
            <p:cNvPr id="5" name="그림 4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1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9" name="직사각형 8"/>
          <p:cNvSpPr/>
          <p:nvPr/>
        </p:nvSpPr>
        <p:spPr>
          <a:xfrm>
            <a:off x="755576" y="1268760"/>
            <a:ext cx="791915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ko-KR" altLang="en-US" sz="3600" b="1" smtClean="0">
                <a:solidFill>
                  <a:srgbClr val="C00000"/>
                </a:solidFill>
              </a:rPr>
              <a:t>웹 애플리케이션의 구조 및 구성 요소</a:t>
            </a:r>
            <a:endParaRPr lang="en-US" altLang="ko-KR" sz="3600" b="1" smtClean="0">
              <a:solidFill>
                <a:srgbClr val="C00000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465733"/>
            <a:ext cx="288000" cy="32839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 fontAlgn="base"/>
            <a:r>
              <a:rPr lang="ko-KR" altLang="en-US" smtClean="0"/>
              <a:t>웹 </a:t>
            </a:r>
            <a:r>
              <a:rPr lang="ko-KR" altLang="en-US" dirty="0" smtClean="0"/>
              <a:t>프로그래밍의 이해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33053" y="1988840"/>
            <a:ext cx="8460000" cy="4680000"/>
          </a:xfrm>
          <a:prstGeom prst="roundRect">
            <a:avLst>
              <a:gd name="adj" fmla="val 3529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effectLst>
            <a:outerShdw blurRad="44450" dist="27940" dir="5400000" algn="ctr" rotWithShape="0">
              <a:srgbClr val="000000">
                <a:alpha val="36000"/>
              </a:srgbClr>
            </a:outerShdw>
          </a:effectLst>
          <a:scene3d>
            <a:camera prst="orthographicFront"/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txBody>
          <a:bodyPr lIns="90000" rIns="90000">
            <a:normAutofit/>
          </a:bodyPr>
          <a:lstStyle/>
          <a:p>
            <a:pPr marL="542925" lvl="1" indent="-276225" fontAlgn="base">
              <a:spcBef>
                <a:spcPts val="0"/>
              </a:spcBef>
              <a:buSzPct val="65000"/>
            </a:pPr>
            <a:endParaRPr lang="en-US" altLang="ko-KR" sz="1000" smtClean="0"/>
          </a:p>
          <a:p>
            <a:pPr marL="266700" lvl="1" indent="-266700" fontAlgn="base">
              <a:spcBef>
                <a:spcPts val="0"/>
              </a:spcBef>
              <a:buSzPct val="65000"/>
            </a:pPr>
            <a:r>
              <a:rPr lang="ko-KR" altLang="en-US" sz="3200" smtClean="0"/>
              <a:t>웹 애플리케이션의 구조</a:t>
            </a:r>
            <a:endParaRPr lang="en-US" altLang="ko-KR" sz="3000" dirty="0" smtClean="0"/>
          </a:p>
          <a:p>
            <a:pPr marL="809625" lvl="2" indent="-266700" fontAlgn="base">
              <a:spcBef>
                <a:spcPts val="0"/>
              </a:spcBef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endParaRPr lang="en-US" altLang="ko-KR" sz="1000" smtClean="0"/>
          </a:p>
        </p:txBody>
      </p:sp>
      <p:grpSp>
        <p:nvGrpSpPr>
          <p:cNvPr id="4" name="그룹 3"/>
          <p:cNvGrpSpPr/>
          <p:nvPr/>
        </p:nvGrpSpPr>
        <p:grpSpPr>
          <a:xfrm>
            <a:off x="2843888" y="205026"/>
            <a:ext cx="720000" cy="847710"/>
            <a:chOff x="2843888" y="205026"/>
            <a:chExt cx="720000" cy="847710"/>
          </a:xfrm>
        </p:grpSpPr>
        <p:pic>
          <p:nvPicPr>
            <p:cNvPr id="5" name="그림 4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1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9" name="직사각형 8"/>
          <p:cNvSpPr/>
          <p:nvPr/>
        </p:nvSpPr>
        <p:spPr>
          <a:xfrm>
            <a:off x="2148111" y="6093296"/>
            <a:ext cx="482696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000" smtClean="0">
                <a:solidFill>
                  <a:srgbClr val="00AEEF"/>
                </a:solidFill>
              </a:rPr>
              <a:t>▲</a:t>
            </a:r>
            <a:r>
              <a:rPr lang="ko-KR" altLang="en-US" sz="2000" smtClean="0"/>
              <a:t> 웹 애플리케이션의 구조 및 처리 순서</a:t>
            </a:r>
            <a:endParaRPr lang="ko-KR" altLang="en-US" sz="2000"/>
          </a:p>
        </p:txBody>
      </p:sp>
      <p:sp>
        <p:nvSpPr>
          <p:cNvPr id="10" name="직사각형 9"/>
          <p:cNvSpPr/>
          <p:nvPr/>
        </p:nvSpPr>
        <p:spPr>
          <a:xfrm>
            <a:off x="755576" y="1268760"/>
            <a:ext cx="791915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ko-KR" altLang="en-US" sz="3600" b="1" smtClean="0">
                <a:solidFill>
                  <a:srgbClr val="C00000"/>
                </a:solidFill>
              </a:rPr>
              <a:t>웹 애플리케이션의 구조 및 구성 요소</a:t>
            </a:r>
            <a:endParaRPr lang="en-US" altLang="ko-KR" sz="3600" b="1" smtClean="0">
              <a:solidFill>
                <a:srgbClr val="C00000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465733"/>
            <a:ext cx="288000" cy="328390"/>
          </a:xfrm>
          <a:prstGeom prst="rect">
            <a:avLst/>
          </a:prstGeom>
        </p:spPr>
      </p:pic>
      <p:grpSp>
        <p:nvGrpSpPr>
          <p:cNvPr id="13" name="그룹 12"/>
          <p:cNvGrpSpPr/>
          <p:nvPr/>
        </p:nvGrpSpPr>
        <p:grpSpPr>
          <a:xfrm>
            <a:off x="602035" y="2852936"/>
            <a:ext cx="7920000" cy="3189207"/>
            <a:chOff x="602035" y="2852936"/>
            <a:chExt cx="7920000" cy="3189207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02035" y="2852936"/>
              <a:ext cx="7920000" cy="3189207"/>
            </a:xfrm>
            <a:prstGeom prst="rect">
              <a:avLst/>
            </a:prstGeom>
            <a:noFill/>
            <a:ln w="9525">
              <a:solidFill>
                <a:schemeClr val="bg1">
                  <a:lumMod val="65000"/>
                </a:schemeClr>
              </a:solidFill>
              <a:miter lim="800000"/>
              <a:headEnd/>
              <a:tailEnd/>
            </a:ln>
          </p:spPr>
        </p:pic>
        <p:pic>
          <p:nvPicPr>
            <p:cNvPr id="2050" name="Picture 2"/>
            <p:cNvPicPr>
              <a:picLocks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960662" y="4537695"/>
              <a:ext cx="2088000" cy="1476000"/>
            </a:xfrm>
            <a:prstGeom prst="rect">
              <a:avLst/>
            </a:prstGeom>
            <a:noFill/>
            <a:ln w="9525">
              <a:solidFill>
                <a:schemeClr val="bg1">
                  <a:lumMod val="65000"/>
                </a:schemeClr>
              </a:solidFill>
              <a:miter lim="800000"/>
              <a:headEnd/>
              <a:tailEnd/>
            </a:ln>
          </p:spPr>
        </p:pic>
      </p:grpSp>
    </p:spTree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 fontAlgn="base"/>
            <a:r>
              <a:rPr lang="ko-KR" altLang="en-US" smtClean="0"/>
              <a:t>웹 </a:t>
            </a:r>
            <a:r>
              <a:rPr lang="ko-KR" altLang="en-US" dirty="0" smtClean="0"/>
              <a:t>프로그래밍의 이해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33053" y="1988840"/>
            <a:ext cx="8460000" cy="4680000"/>
          </a:xfrm>
          <a:prstGeom prst="roundRect">
            <a:avLst>
              <a:gd name="adj" fmla="val 3529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effectLst>
            <a:outerShdw blurRad="44450" dist="27940" dir="5400000" algn="ctr" rotWithShape="0">
              <a:srgbClr val="000000">
                <a:alpha val="36000"/>
              </a:srgbClr>
            </a:outerShdw>
          </a:effectLst>
          <a:scene3d>
            <a:camera prst="orthographicFront"/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txBody>
          <a:bodyPr lIns="90000" rIns="90000">
            <a:normAutofit/>
          </a:bodyPr>
          <a:lstStyle/>
          <a:p>
            <a:pPr marL="542925" lvl="1" indent="-276225" fontAlgn="base">
              <a:spcBef>
                <a:spcPts val="0"/>
              </a:spcBef>
              <a:buSzPct val="65000"/>
            </a:pPr>
            <a:endParaRPr lang="en-US" altLang="ko-KR" sz="1000" smtClean="0"/>
          </a:p>
          <a:p>
            <a:pPr marL="266700" lvl="1" indent="-266700" fontAlgn="base">
              <a:spcBef>
                <a:spcPts val="0"/>
              </a:spcBef>
              <a:buSzPct val="65000"/>
            </a:pPr>
            <a:r>
              <a:rPr lang="ko-KR" altLang="en-US" sz="3200" smtClean="0"/>
              <a:t>웹 애플리케이션의 구성 요소</a:t>
            </a:r>
            <a:endParaRPr lang="en-US" altLang="ko-KR" sz="3000" dirty="0" smtClean="0"/>
          </a:p>
          <a:p>
            <a:pPr marL="809625" lvl="2" indent="-266700" fontAlgn="base">
              <a:spcBef>
                <a:spcPts val="0"/>
              </a:spcBef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endParaRPr lang="en-US" altLang="ko-KR" sz="1000" smtClean="0"/>
          </a:p>
          <a:p>
            <a:pPr marL="542925" lvl="2" indent="-276225" fontAlgn="base">
              <a:spcBef>
                <a:spcPts val="0"/>
              </a:spcBef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ko-KR" altLang="en-US" sz="2800" spc="-30" smtClean="0"/>
              <a:t>웹 브라우저 </a:t>
            </a:r>
            <a:r>
              <a:rPr lang="en-US" altLang="ko-KR" sz="2800" spc="-30" smtClean="0"/>
              <a:t>- </a:t>
            </a:r>
            <a:r>
              <a:rPr lang="ko-KR" altLang="en-US" sz="2800" spc="-30" smtClean="0"/>
              <a:t>클라이언트이며</a:t>
            </a:r>
            <a:r>
              <a:rPr lang="en-US" altLang="ko-KR" sz="2800" spc="-30" smtClean="0"/>
              <a:t>, </a:t>
            </a:r>
            <a:r>
              <a:rPr lang="ko-KR" altLang="en-US" sz="2800" spc="-30" smtClean="0"/>
              <a:t>사용자의 작업 창</a:t>
            </a:r>
            <a:endParaRPr lang="en-US" altLang="ko-KR" sz="2800" spc="-30" smtClean="0"/>
          </a:p>
          <a:p>
            <a:pPr marL="542925" lvl="2" indent="-276225" fontAlgn="base">
              <a:spcBef>
                <a:spcPts val="0"/>
              </a:spcBef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endParaRPr lang="en-US" altLang="ko-KR" sz="1000" smtClean="0"/>
          </a:p>
          <a:p>
            <a:pPr marL="542925" lvl="2" indent="-276225" fontAlgn="base">
              <a:spcBef>
                <a:spcPts val="0"/>
              </a:spcBef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ko-KR" altLang="en-US" sz="2800" smtClean="0"/>
              <a:t>웹 서버 </a:t>
            </a:r>
            <a:r>
              <a:rPr lang="en-US" altLang="ko-KR" sz="2800" smtClean="0"/>
              <a:t>- </a:t>
            </a:r>
            <a:r>
              <a:rPr lang="ko-KR" altLang="en-US" sz="2800" smtClean="0"/>
              <a:t>웹 브라우저의 요청을 받아들이는 곳</a:t>
            </a:r>
            <a:endParaRPr lang="en-US" altLang="ko-KR" sz="2800" smtClean="0"/>
          </a:p>
          <a:p>
            <a:pPr marL="542925" lvl="2" indent="-276225" fontAlgn="base">
              <a:spcBef>
                <a:spcPts val="0"/>
              </a:spcBef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endParaRPr lang="en-US" altLang="ko-KR" sz="1000" smtClean="0"/>
          </a:p>
          <a:p>
            <a:pPr marL="542925" lvl="2" indent="-276225" fontAlgn="base">
              <a:spcBef>
                <a:spcPts val="0"/>
              </a:spcBef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ko-KR" altLang="en-US" sz="2800" smtClean="0"/>
              <a:t>웹 애플리케이션 서버</a:t>
            </a:r>
            <a:r>
              <a:rPr lang="en-US" altLang="ko-KR" sz="2800" smtClean="0"/>
              <a:t>(WAS) - </a:t>
            </a:r>
            <a:r>
              <a:rPr lang="ko-KR" altLang="en-US" sz="2800" smtClean="0"/>
              <a:t>요청된 페이지의 </a:t>
            </a:r>
            <a:r>
              <a:rPr lang="ko-KR" altLang="en-US" sz="2800" spc="-30" smtClean="0"/>
              <a:t>로직 및 데이터베이스와의 연동을 처리하는 부분</a:t>
            </a:r>
            <a:endParaRPr lang="en-US" altLang="ko-KR" sz="2800" spc="-30" smtClean="0"/>
          </a:p>
          <a:p>
            <a:pPr marL="542925" lvl="2" indent="-276225" fontAlgn="base">
              <a:spcBef>
                <a:spcPts val="0"/>
              </a:spcBef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endParaRPr lang="en-US" altLang="ko-KR" sz="1000" smtClean="0"/>
          </a:p>
          <a:p>
            <a:pPr marL="542925" lvl="2" indent="-276225" fontAlgn="base">
              <a:spcBef>
                <a:spcPts val="0"/>
              </a:spcBef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ko-KR" altLang="en-US" sz="2800" smtClean="0"/>
              <a:t>데이터베이스 </a:t>
            </a:r>
            <a:r>
              <a:rPr lang="en-US" altLang="ko-KR" sz="2800" smtClean="0"/>
              <a:t>- </a:t>
            </a:r>
            <a:r>
              <a:rPr lang="ko-KR" altLang="en-US" sz="2800" smtClean="0"/>
              <a:t>데이터의 저장소</a:t>
            </a:r>
          </a:p>
          <a:p>
            <a:pPr marL="542925" lvl="2" indent="-276225" fontAlgn="base">
              <a:spcBef>
                <a:spcPts val="0"/>
              </a:spcBef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endParaRPr lang="ko-KR" altLang="en-US" sz="2400" dirty="0" smtClean="0"/>
          </a:p>
        </p:txBody>
      </p:sp>
      <p:grpSp>
        <p:nvGrpSpPr>
          <p:cNvPr id="4" name="그룹 3"/>
          <p:cNvGrpSpPr/>
          <p:nvPr/>
        </p:nvGrpSpPr>
        <p:grpSpPr>
          <a:xfrm>
            <a:off x="2843888" y="205026"/>
            <a:ext cx="720000" cy="847710"/>
            <a:chOff x="2843888" y="205026"/>
            <a:chExt cx="720000" cy="847710"/>
          </a:xfrm>
        </p:grpSpPr>
        <p:pic>
          <p:nvPicPr>
            <p:cNvPr id="5" name="그림 4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1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9" name="직사각형 8"/>
          <p:cNvSpPr/>
          <p:nvPr/>
        </p:nvSpPr>
        <p:spPr>
          <a:xfrm>
            <a:off x="755576" y="1268760"/>
            <a:ext cx="791915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ko-KR" altLang="en-US" sz="3600" b="1" smtClean="0">
                <a:solidFill>
                  <a:srgbClr val="C00000"/>
                </a:solidFill>
              </a:rPr>
              <a:t>웹 애플리케이션의 구조 및 구성 요소</a:t>
            </a:r>
            <a:endParaRPr lang="en-US" altLang="ko-KR" sz="3600" b="1" smtClean="0">
              <a:solidFill>
                <a:srgbClr val="C00000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465733"/>
            <a:ext cx="288000" cy="32839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514350" indent="-514350" fontAlgn="base"/>
            <a:r>
              <a:rPr lang="ko-KR" altLang="en-US" sz="3600" spc="-100" smtClean="0"/>
              <a:t>웹 애플리케이션 처리 방식 및 구현 방식</a:t>
            </a:r>
            <a:endParaRPr lang="ko-KR" altLang="en-US" sz="3600" spc="-100" dirty="0" smtClean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33053" y="1988840"/>
            <a:ext cx="8460000" cy="4680000"/>
          </a:xfrm>
          <a:prstGeom prst="roundRect">
            <a:avLst>
              <a:gd name="adj" fmla="val 3529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effectLst>
            <a:outerShdw blurRad="44450" dist="27940" dir="5400000" algn="ctr" rotWithShape="0">
              <a:srgbClr val="000000">
                <a:alpha val="36000"/>
              </a:srgbClr>
            </a:outerShdw>
          </a:effectLst>
          <a:scene3d>
            <a:camera prst="orthographicFront"/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txBody>
          <a:bodyPr lIns="90000" rIns="90000">
            <a:normAutofit/>
          </a:bodyPr>
          <a:lstStyle/>
          <a:p>
            <a:pPr marL="542925" lvl="1" indent="-276225" fontAlgn="base">
              <a:spcBef>
                <a:spcPts val="0"/>
              </a:spcBef>
              <a:buSzPct val="65000"/>
            </a:pPr>
            <a:endParaRPr lang="en-US" altLang="ko-KR" sz="1000" smtClean="0"/>
          </a:p>
          <a:p>
            <a:pPr marL="266700" lvl="1" indent="-266700" fontAlgn="base">
              <a:spcBef>
                <a:spcPts val="0"/>
              </a:spcBef>
              <a:buSzPct val="65000"/>
            </a:pPr>
            <a:r>
              <a:rPr lang="en-US" altLang="ko-KR" sz="3200" smtClean="0"/>
              <a:t>CGI(Common Gateway Interface) </a:t>
            </a:r>
            <a:r>
              <a:rPr lang="ko-KR" altLang="en-US" sz="3200" smtClean="0"/>
              <a:t>방식 </a:t>
            </a:r>
            <a:endParaRPr lang="en-US" altLang="ko-KR" sz="3000" dirty="0" smtClean="0"/>
          </a:p>
          <a:p>
            <a:pPr marL="809625" lvl="2" indent="-266700" fontAlgn="base">
              <a:spcBef>
                <a:spcPts val="0"/>
              </a:spcBef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endParaRPr lang="en-US" altLang="ko-KR" sz="1000" smtClean="0"/>
          </a:p>
          <a:p>
            <a:pPr marL="542925" lvl="2" indent="-276225" fontAlgn="base">
              <a:spcBef>
                <a:spcPts val="0"/>
              </a:spcBef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ko-KR" altLang="en-US" sz="2800" smtClean="0"/>
              <a:t>하나의 요청에 대해 </a:t>
            </a:r>
            <a:r>
              <a:rPr lang="en-US" altLang="ko-KR" sz="2800" smtClean="0"/>
              <a:t>1</a:t>
            </a:r>
            <a:r>
              <a:rPr lang="ko-KR" altLang="en-US" sz="2800" smtClean="0"/>
              <a:t>개의 프로세스가 생성이 되어서 그 요청을 처리한 뒤 종료</a:t>
            </a:r>
            <a:endParaRPr lang="en-US" altLang="ko-KR" sz="2800" spc="-30" smtClean="0"/>
          </a:p>
          <a:p>
            <a:pPr marL="542925" lvl="2" indent="-276225" fontAlgn="base">
              <a:spcBef>
                <a:spcPts val="0"/>
              </a:spcBef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endParaRPr lang="en-US" altLang="ko-KR" sz="1000" smtClean="0"/>
          </a:p>
          <a:p>
            <a:pPr marL="542925" lvl="2" indent="-276225" fontAlgn="base">
              <a:spcBef>
                <a:spcPts val="0"/>
              </a:spcBef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ko-KR" altLang="en-US" sz="2800" smtClean="0"/>
              <a:t>시스템에 많은 부하를 가져오기 때문에 일부의 </a:t>
            </a:r>
            <a:r>
              <a:rPr lang="en-US" altLang="ko-KR" sz="2800" smtClean="0"/>
              <a:t>UNIX </a:t>
            </a:r>
            <a:r>
              <a:rPr lang="ko-KR" altLang="en-US" sz="2800" smtClean="0"/>
              <a:t>플랫폼을 제외하고는 </a:t>
            </a:r>
            <a:r>
              <a:rPr lang="en-US" altLang="ko-KR" sz="2800" smtClean="0"/>
              <a:t>CGI </a:t>
            </a:r>
            <a:r>
              <a:rPr lang="ko-KR" altLang="en-US" sz="2800" smtClean="0"/>
              <a:t>방식을 사용하지 않음</a:t>
            </a:r>
            <a:endParaRPr lang="en-US" altLang="ko-KR" sz="2800" smtClean="0"/>
          </a:p>
        </p:txBody>
      </p:sp>
      <p:grpSp>
        <p:nvGrpSpPr>
          <p:cNvPr id="4" name="그룹 3"/>
          <p:cNvGrpSpPr/>
          <p:nvPr/>
        </p:nvGrpSpPr>
        <p:grpSpPr>
          <a:xfrm>
            <a:off x="323528" y="205026"/>
            <a:ext cx="720000" cy="847710"/>
            <a:chOff x="2843888" y="205026"/>
            <a:chExt cx="720000" cy="847710"/>
          </a:xfrm>
        </p:grpSpPr>
        <p:pic>
          <p:nvPicPr>
            <p:cNvPr id="5" name="그림 4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2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9" name="직사각형 8"/>
          <p:cNvSpPr/>
          <p:nvPr/>
        </p:nvSpPr>
        <p:spPr>
          <a:xfrm>
            <a:off x="755576" y="1268760"/>
            <a:ext cx="574869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ko-KR" altLang="en-US" sz="3600" b="1" smtClean="0">
                <a:solidFill>
                  <a:srgbClr val="C00000"/>
                </a:solidFill>
              </a:rPr>
              <a:t>웹 애플리케이션 처리 방식</a:t>
            </a:r>
            <a:endParaRPr lang="en-US" altLang="ko-KR" sz="3600" b="1" smtClean="0">
              <a:solidFill>
                <a:srgbClr val="C00000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465733"/>
            <a:ext cx="288000" cy="32839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514350" indent="-514350" fontAlgn="base"/>
            <a:r>
              <a:rPr lang="ko-KR" altLang="en-US" sz="3600" spc="-100" smtClean="0"/>
              <a:t>웹 애플리케이션 처리 방식 및 구현 방식</a:t>
            </a:r>
            <a:endParaRPr lang="ko-KR" altLang="en-US" sz="3600" spc="-100" dirty="0" smtClean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33053" y="1988840"/>
            <a:ext cx="8460000" cy="4680000"/>
          </a:xfrm>
          <a:prstGeom prst="roundRect">
            <a:avLst>
              <a:gd name="adj" fmla="val 3529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effectLst>
            <a:outerShdw blurRad="44450" dist="27940" dir="5400000" algn="ctr" rotWithShape="0">
              <a:srgbClr val="000000">
                <a:alpha val="36000"/>
              </a:srgbClr>
            </a:outerShdw>
          </a:effectLst>
          <a:scene3d>
            <a:camera prst="orthographicFront"/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txBody>
          <a:bodyPr lIns="90000" rIns="90000">
            <a:normAutofit/>
          </a:bodyPr>
          <a:lstStyle/>
          <a:p>
            <a:pPr marL="542925" lvl="1" indent="-276225" fontAlgn="base">
              <a:spcBef>
                <a:spcPts val="0"/>
              </a:spcBef>
              <a:buSzPct val="65000"/>
            </a:pPr>
            <a:endParaRPr lang="en-US" altLang="ko-KR" sz="1000" smtClean="0"/>
          </a:p>
          <a:p>
            <a:pPr marL="266700" lvl="1" indent="-266700" fontAlgn="base">
              <a:spcBef>
                <a:spcPts val="0"/>
              </a:spcBef>
              <a:buSzPct val="65000"/>
            </a:pPr>
            <a:r>
              <a:rPr lang="en-US" altLang="ko-KR" sz="3200" smtClean="0"/>
              <a:t>CGI(Common Gateway Interface) </a:t>
            </a:r>
            <a:r>
              <a:rPr lang="ko-KR" altLang="en-US" sz="3200" smtClean="0"/>
              <a:t>방식</a:t>
            </a:r>
            <a:endParaRPr lang="en-US" altLang="ko-KR" sz="3000" dirty="0" smtClean="0"/>
          </a:p>
        </p:txBody>
      </p:sp>
      <p:grpSp>
        <p:nvGrpSpPr>
          <p:cNvPr id="4" name="그룹 3"/>
          <p:cNvGrpSpPr/>
          <p:nvPr/>
        </p:nvGrpSpPr>
        <p:grpSpPr>
          <a:xfrm>
            <a:off x="323528" y="205026"/>
            <a:ext cx="720000" cy="847710"/>
            <a:chOff x="2843888" y="205026"/>
            <a:chExt cx="720000" cy="847710"/>
          </a:xfrm>
        </p:grpSpPr>
        <p:pic>
          <p:nvPicPr>
            <p:cNvPr id="5" name="그림 4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2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9" name="직사각형 8"/>
          <p:cNvSpPr/>
          <p:nvPr/>
        </p:nvSpPr>
        <p:spPr>
          <a:xfrm>
            <a:off x="755576" y="1268760"/>
            <a:ext cx="574869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ko-KR" altLang="en-US" sz="3600" b="1" smtClean="0">
                <a:solidFill>
                  <a:srgbClr val="C00000"/>
                </a:solidFill>
              </a:rPr>
              <a:t>웹 애플리케이션 처리 방식</a:t>
            </a:r>
            <a:endParaRPr lang="en-US" altLang="ko-KR" sz="3600" b="1" smtClean="0">
              <a:solidFill>
                <a:srgbClr val="C00000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465733"/>
            <a:ext cx="288000" cy="328390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09625" y="2924944"/>
            <a:ext cx="7523163" cy="302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직사각형 10"/>
          <p:cNvSpPr/>
          <p:nvPr/>
        </p:nvSpPr>
        <p:spPr>
          <a:xfrm>
            <a:off x="3364122" y="6021288"/>
            <a:ext cx="239745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000" smtClean="0">
                <a:solidFill>
                  <a:srgbClr val="00AEEF"/>
                </a:solidFill>
              </a:rPr>
              <a:t>▲</a:t>
            </a:r>
            <a:r>
              <a:rPr lang="ko-KR" altLang="en-US" sz="2000" smtClean="0"/>
              <a:t> </a:t>
            </a:r>
            <a:r>
              <a:rPr lang="en-US" altLang="ko-KR" sz="2000" smtClean="0"/>
              <a:t>CGI </a:t>
            </a:r>
            <a:r>
              <a:rPr lang="ko-KR" altLang="en-US" sz="2000" smtClean="0"/>
              <a:t>방식의</a:t>
            </a:r>
            <a:r>
              <a:rPr lang="en-US" altLang="ko-KR" sz="2000" smtClean="0"/>
              <a:t> </a:t>
            </a:r>
            <a:r>
              <a:rPr lang="ko-KR" altLang="en-US" sz="2000" smtClean="0"/>
              <a:t>구조</a:t>
            </a:r>
            <a:endParaRPr lang="ko-KR" altLang="en-US" sz="2000"/>
          </a:p>
        </p:txBody>
      </p:sp>
    </p:spTree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514350" indent="-514350" fontAlgn="base"/>
            <a:r>
              <a:rPr lang="ko-KR" altLang="en-US" sz="3600" spc="-100" smtClean="0"/>
              <a:t>웹 애플리케이션 처리 방식 및 구현 방식</a:t>
            </a:r>
            <a:endParaRPr lang="ko-KR" altLang="en-US" sz="3600" spc="-100" dirty="0" smtClean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33053" y="1988840"/>
            <a:ext cx="8460000" cy="4680000"/>
          </a:xfrm>
          <a:prstGeom prst="roundRect">
            <a:avLst>
              <a:gd name="adj" fmla="val 3529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effectLst>
            <a:outerShdw blurRad="44450" dist="27940" dir="5400000" algn="ctr" rotWithShape="0">
              <a:srgbClr val="000000">
                <a:alpha val="36000"/>
              </a:srgbClr>
            </a:outerShdw>
          </a:effectLst>
          <a:scene3d>
            <a:camera prst="orthographicFront"/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txBody>
          <a:bodyPr lIns="90000" rIns="90000">
            <a:normAutofit/>
          </a:bodyPr>
          <a:lstStyle/>
          <a:p>
            <a:pPr marL="542925" lvl="1" indent="-276225" fontAlgn="base">
              <a:spcBef>
                <a:spcPts val="0"/>
              </a:spcBef>
              <a:buSzPct val="65000"/>
            </a:pPr>
            <a:endParaRPr lang="en-US" altLang="ko-KR" sz="1000" smtClean="0"/>
          </a:p>
          <a:p>
            <a:pPr marL="266700" lvl="1" indent="-266700" fontAlgn="base">
              <a:spcBef>
                <a:spcPts val="0"/>
              </a:spcBef>
              <a:buSzPct val="65000"/>
            </a:pPr>
            <a:r>
              <a:rPr lang="ko-KR" altLang="en-US" sz="3200" smtClean="0"/>
              <a:t>웹 애플리케이션 서버</a:t>
            </a:r>
            <a:r>
              <a:rPr lang="en-US" altLang="ko-KR" sz="3200" smtClean="0"/>
              <a:t>(Web Application Server) </a:t>
            </a:r>
            <a:r>
              <a:rPr lang="ko-KR" altLang="en-US" sz="3200" smtClean="0"/>
              <a:t>방식 </a:t>
            </a:r>
            <a:endParaRPr lang="en-US" altLang="ko-KR" sz="3000" dirty="0" smtClean="0"/>
          </a:p>
          <a:p>
            <a:pPr marL="809625" lvl="2" indent="-266700" fontAlgn="base">
              <a:spcBef>
                <a:spcPts val="0"/>
              </a:spcBef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endParaRPr lang="en-US" altLang="ko-KR" sz="1000" smtClean="0"/>
          </a:p>
          <a:p>
            <a:pPr marL="542925" lvl="2" indent="-276225" fontAlgn="base">
              <a:spcBef>
                <a:spcPts val="0"/>
              </a:spcBef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ko-KR" altLang="en-US" sz="2800" smtClean="0"/>
              <a:t>여러 명의 사용자가 동일한 페이지를 요청하여 같은 애플리케이션 프로그램을 처리할 때 </a:t>
            </a:r>
            <a:r>
              <a:rPr lang="en-US" altLang="ko-KR" sz="2800" smtClean="0"/>
              <a:t>1</a:t>
            </a:r>
            <a:r>
              <a:rPr lang="ko-KR" altLang="en-US" sz="2800" smtClean="0"/>
              <a:t> 개의 프로세스만을 할당하고</a:t>
            </a:r>
            <a:r>
              <a:rPr lang="en-US" altLang="ko-KR" sz="2800" smtClean="0"/>
              <a:t>, </a:t>
            </a:r>
            <a:r>
              <a:rPr lang="ko-KR" altLang="en-US" sz="2800" smtClean="0"/>
              <a:t>사용자의 요청을 쓰레드</a:t>
            </a:r>
            <a:r>
              <a:rPr lang="en-US" altLang="ko-KR" sz="2800" smtClean="0"/>
              <a:t>(Thread) </a:t>
            </a:r>
            <a:r>
              <a:rPr lang="ko-KR" altLang="en-US" sz="2800" smtClean="0"/>
              <a:t>방식으로 처리</a:t>
            </a:r>
            <a:endParaRPr lang="en-US" altLang="ko-KR" sz="2800" spc="-30" smtClean="0"/>
          </a:p>
        </p:txBody>
      </p:sp>
      <p:grpSp>
        <p:nvGrpSpPr>
          <p:cNvPr id="4" name="그룹 3"/>
          <p:cNvGrpSpPr/>
          <p:nvPr/>
        </p:nvGrpSpPr>
        <p:grpSpPr>
          <a:xfrm>
            <a:off x="323528" y="205026"/>
            <a:ext cx="720000" cy="847710"/>
            <a:chOff x="2843888" y="205026"/>
            <a:chExt cx="720000" cy="847710"/>
          </a:xfrm>
        </p:grpSpPr>
        <p:pic>
          <p:nvPicPr>
            <p:cNvPr id="5" name="그림 4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2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9" name="직사각형 8"/>
          <p:cNvSpPr/>
          <p:nvPr/>
        </p:nvSpPr>
        <p:spPr>
          <a:xfrm>
            <a:off x="755576" y="1268760"/>
            <a:ext cx="574869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ko-KR" altLang="en-US" sz="3600" b="1" smtClean="0">
                <a:solidFill>
                  <a:srgbClr val="C00000"/>
                </a:solidFill>
              </a:rPr>
              <a:t>웹 애플리케이션 처리 방식</a:t>
            </a:r>
            <a:endParaRPr lang="en-US" altLang="ko-KR" sz="3600" b="1" smtClean="0">
              <a:solidFill>
                <a:srgbClr val="C00000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465733"/>
            <a:ext cx="288000" cy="32839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514350" indent="-514350" fontAlgn="base"/>
            <a:r>
              <a:rPr lang="ko-KR" altLang="en-US" sz="3600" spc="-100" smtClean="0"/>
              <a:t>웹 애플리케이션 처리 방식 및 구현 방식</a:t>
            </a:r>
            <a:endParaRPr lang="ko-KR" altLang="en-US" sz="3600" spc="-100" dirty="0" smtClean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33053" y="1988840"/>
            <a:ext cx="8460000" cy="4680000"/>
          </a:xfrm>
          <a:prstGeom prst="roundRect">
            <a:avLst>
              <a:gd name="adj" fmla="val 3529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effectLst>
            <a:outerShdw blurRad="44450" dist="27940" dir="5400000" algn="ctr" rotWithShape="0">
              <a:srgbClr val="000000">
                <a:alpha val="36000"/>
              </a:srgbClr>
            </a:outerShdw>
          </a:effectLst>
          <a:scene3d>
            <a:camera prst="orthographicFront"/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txBody>
          <a:bodyPr lIns="90000" rIns="90000">
            <a:normAutofit/>
          </a:bodyPr>
          <a:lstStyle/>
          <a:p>
            <a:pPr marL="542925" lvl="1" indent="-276225" fontAlgn="base">
              <a:spcBef>
                <a:spcPts val="0"/>
              </a:spcBef>
              <a:buSzPct val="65000"/>
            </a:pPr>
            <a:endParaRPr lang="en-US" altLang="ko-KR" sz="1000" smtClean="0"/>
          </a:p>
          <a:p>
            <a:pPr marL="266700" lvl="1" indent="-266700" fontAlgn="base">
              <a:spcBef>
                <a:spcPts val="0"/>
              </a:spcBef>
              <a:buSzPct val="65000"/>
            </a:pPr>
            <a:r>
              <a:rPr lang="ko-KR" altLang="en-US" sz="3200" smtClean="0"/>
              <a:t>웹 애플리케이션 서버</a:t>
            </a:r>
            <a:r>
              <a:rPr lang="en-US" altLang="ko-KR" sz="3200" smtClean="0"/>
              <a:t>(Web Application Server) </a:t>
            </a:r>
            <a:r>
              <a:rPr lang="ko-KR" altLang="en-US" sz="3200" smtClean="0"/>
              <a:t>방식</a:t>
            </a:r>
            <a:endParaRPr lang="en-US" altLang="ko-KR" sz="3000" dirty="0" smtClean="0"/>
          </a:p>
        </p:txBody>
      </p:sp>
      <p:grpSp>
        <p:nvGrpSpPr>
          <p:cNvPr id="4" name="그룹 3"/>
          <p:cNvGrpSpPr/>
          <p:nvPr/>
        </p:nvGrpSpPr>
        <p:grpSpPr>
          <a:xfrm>
            <a:off x="323528" y="205026"/>
            <a:ext cx="720000" cy="847710"/>
            <a:chOff x="2843888" y="205026"/>
            <a:chExt cx="720000" cy="847710"/>
          </a:xfrm>
        </p:grpSpPr>
        <p:pic>
          <p:nvPicPr>
            <p:cNvPr id="5" name="그림 4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2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9" name="직사각형 8"/>
          <p:cNvSpPr/>
          <p:nvPr/>
        </p:nvSpPr>
        <p:spPr>
          <a:xfrm>
            <a:off x="755576" y="1268760"/>
            <a:ext cx="574869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ko-KR" altLang="en-US" sz="3600" b="1" smtClean="0">
                <a:solidFill>
                  <a:srgbClr val="C00000"/>
                </a:solidFill>
              </a:rPr>
              <a:t>웹 애플리케이션 처리 방식</a:t>
            </a:r>
            <a:endParaRPr lang="en-US" altLang="ko-KR" sz="3600" b="1" smtClean="0">
              <a:solidFill>
                <a:srgbClr val="C00000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465733"/>
            <a:ext cx="288000" cy="328390"/>
          </a:xfrm>
          <a:prstGeom prst="rect">
            <a:avLst/>
          </a:prstGeom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11560" y="3773325"/>
            <a:ext cx="7920000" cy="13118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직사각형 10"/>
          <p:cNvSpPr/>
          <p:nvPr/>
        </p:nvSpPr>
        <p:spPr>
          <a:xfrm>
            <a:off x="2623857" y="6053226"/>
            <a:ext cx="387798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000" smtClean="0">
                <a:solidFill>
                  <a:srgbClr val="00AEEF"/>
                </a:solidFill>
              </a:rPr>
              <a:t>▲</a:t>
            </a:r>
            <a:r>
              <a:rPr lang="ko-KR" altLang="en-US" sz="2000" smtClean="0"/>
              <a:t> 웹 애플리케이션</a:t>
            </a:r>
            <a:r>
              <a:rPr lang="en-US" altLang="ko-KR" sz="2000" smtClean="0"/>
              <a:t> </a:t>
            </a:r>
            <a:r>
              <a:rPr lang="ko-KR" altLang="en-US" sz="2000" smtClean="0"/>
              <a:t>방식의</a:t>
            </a:r>
            <a:r>
              <a:rPr lang="en-US" altLang="ko-KR" sz="2000" smtClean="0"/>
              <a:t> </a:t>
            </a:r>
            <a:r>
              <a:rPr lang="ko-KR" altLang="en-US" sz="2000" smtClean="0"/>
              <a:t>구조</a:t>
            </a:r>
            <a:endParaRPr lang="ko-KR" altLang="en-US" sz="2000"/>
          </a:p>
        </p:txBody>
      </p:sp>
    </p:spTree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514350" indent="-514350" fontAlgn="base"/>
            <a:r>
              <a:rPr lang="ko-KR" altLang="en-US" sz="3600" spc="-100" smtClean="0"/>
              <a:t>웹 애플리케이션 처리 방식 및 구현 방식</a:t>
            </a:r>
            <a:endParaRPr lang="ko-KR" altLang="en-US" sz="3600" spc="-100" dirty="0" smtClean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33053" y="1988840"/>
            <a:ext cx="8460000" cy="4680000"/>
          </a:xfrm>
          <a:prstGeom prst="roundRect">
            <a:avLst>
              <a:gd name="adj" fmla="val 3529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effectLst>
            <a:outerShdw blurRad="44450" dist="27940" dir="5400000" algn="ctr" rotWithShape="0">
              <a:srgbClr val="000000">
                <a:alpha val="36000"/>
              </a:srgbClr>
            </a:outerShdw>
          </a:effectLst>
          <a:scene3d>
            <a:camera prst="orthographicFront"/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txBody>
          <a:bodyPr lIns="90000" rIns="90000">
            <a:normAutofit/>
          </a:bodyPr>
          <a:lstStyle/>
          <a:p>
            <a:pPr marL="542925" lvl="1" indent="-276225" fontAlgn="base">
              <a:spcBef>
                <a:spcPts val="0"/>
              </a:spcBef>
              <a:buSzPct val="65000"/>
            </a:pPr>
            <a:endParaRPr lang="en-US" altLang="ko-KR" sz="1000" smtClean="0"/>
          </a:p>
          <a:p>
            <a:pPr marL="266700" lvl="1" indent="-266700" fontAlgn="base">
              <a:spcBef>
                <a:spcPts val="0"/>
              </a:spcBef>
              <a:buSzPct val="65000"/>
            </a:pPr>
            <a:r>
              <a:rPr lang="ko-KR" altLang="en-US" sz="3200" smtClean="0"/>
              <a:t>실행 코드 방식 </a:t>
            </a:r>
            <a:endParaRPr lang="en-US" altLang="ko-KR" sz="3000" dirty="0" smtClean="0"/>
          </a:p>
          <a:p>
            <a:pPr marL="809625" lvl="2" indent="-266700" fontAlgn="base">
              <a:spcBef>
                <a:spcPts val="0"/>
              </a:spcBef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endParaRPr lang="en-US" altLang="ko-KR" sz="1000" smtClean="0"/>
          </a:p>
          <a:p>
            <a:pPr marL="542925" lvl="2" indent="-276225" fontAlgn="base">
              <a:spcBef>
                <a:spcPts val="0"/>
              </a:spcBef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ko-KR" altLang="en-US" sz="2800" smtClean="0"/>
              <a:t>미리 컴파일된 실행 프로그램을 사용자가 요청하면</a:t>
            </a:r>
            <a:r>
              <a:rPr lang="en-US" altLang="ko-KR" sz="2800" smtClean="0"/>
              <a:t>,</a:t>
            </a:r>
            <a:r>
              <a:rPr lang="ko-KR" altLang="en-US" sz="2800" smtClean="0"/>
              <a:t> 실행</a:t>
            </a:r>
            <a:endParaRPr lang="en-US" altLang="ko-KR" sz="2800" spc="-30" smtClean="0"/>
          </a:p>
          <a:p>
            <a:pPr marL="542925" lvl="2" indent="-276225" fontAlgn="base">
              <a:spcBef>
                <a:spcPts val="0"/>
              </a:spcBef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endParaRPr lang="en-US" altLang="ko-KR" sz="1000" smtClean="0"/>
          </a:p>
          <a:p>
            <a:pPr marL="542925" lvl="2" indent="-276225" fontAlgn="base">
              <a:spcBef>
                <a:spcPts val="0"/>
              </a:spcBef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en-US" altLang="ko-KR" sz="2800" smtClean="0"/>
              <a:t>CGI </a:t>
            </a:r>
            <a:r>
              <a:rPr lang="ko-KR" altLang="en-US" sz="2800" smtClean="0"/>
              <a:t>방식에서 사용</a:t>
            </a:r>
            <a:endParaRPr lang="en-US" altLang="ko-KR" sz="2800" smtClean="0"/>
          </a:p>
        </p:txBody>
      </p:sp>
      <p:grpSp>
        <p:nvGrpSpPr>
          <p:cNvPr id="4" name="그룹 3"/>
          <p:cNvGrpSpPr/>
          <p:nvPr/>
        </p:nvGrpSpPr>
        <p:grpSpPr>
          <a:xfrm>
            <a:off x="323528" y="205026"/>
            <a:ext cx="720000" cy="847710"/>
            <a:chOff x="2843888" y="205026"/>
            <a:chExt cx="720000" cy="847710"/>
          </a:xfrm>
        </p:grpSpPr>
        <p:pic>
          <p:nvPicPr>
            <p:cNvPr id="5" name="그림 4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2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9" name="직사각형 8"/>
          <p:cNvSpPr/>
          <p:nvPr/>
        </p:nvSpPr>
        <p:spPr>
          <a:xfrm>
            <a:off x="755576" y="1268760"/>
            <a:ext cx="591059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ko-KR" altLang="en-US" sz="3600" b="1" smtClean="0">
                <a:solidFill>
                  <a:srgbClr val="C00000"/>
                </a:solidFill>
              </a:rPr>
              <a:t>웹 애플리케이션 구현 방식</a:t>
            </a:r>
            <a:endParaRPr lang="en-US" altLang="ko-KR" sz="3600" b="1" smtClean="0">
              <a:solidFill>
                <a:srgbClr val="C00000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465733"/>
            <a:ext cx="288000" cy="32839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514350" indent="-514350" fontAlgn="base"/>
            <a:r>
              <a:rPr lang="ko-KR" altLang="en-US" sz="3600" spc="-100" smtClean="0"/>
              <a:t>웹 애플리케이션 처리 방식 및 구현 방식</a:t>
            </a:r>
            <a:endParaRPr lang="ko-KR" altLang="en-US" sz="3600" spc="-100" dirty="0" smtClean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33053" y="1988840"/>
            <a:ext cx="8460000" cy="4680000"/>
          </a:xfrm>
          <a:prstGeom prst="roundRect">
            <a:avLst>
              <a:gd name="adj" fmla="val 3529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effectLst>
            <a:outerShdw blurRad="44450" dist="27940" dir="5400000" algn="ctr" rotWithShape="0">
              <a:srgbClr val="000000">
                <a:alpha val="36000"/>
              </a:srgbClr>
            </a:outerShdw>
          </a:effectLst>
          <a:scene3d>
            <a:camera prst="orthographicFront"/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txBody>
          <a:bodyPr lIns="90000" rIns="90000">
            <a:normAutofit/>
          </a:bodyPr>
          <a:lstStyle/>
          <a:p>
            <a:pPr marL="542925" lvl="1" indent="-276225" fontAlgn="base">
              <a:spcBef>
                <a:spcPts val="0"/>
              </a:spcBef>
              <a:buSzPct val="65000"/>
            </a:pPr>
            <a:endParaRPr lang="en-US" altLang="ko-KR" sz="1000" smtClean="0"/>
          </a:p>
          <a:p>
            <a:pPr marL="266700" lvl="1" indent="-266700" fontAlgn="base">
              <a:spcBef>
                <a:spcPts val="0"/>
              </a:spcBef>
              <a:buSzPct val="65000"/>
            </a:pPr>
            <a:r>
              <a:rPr lang="ko-KR" altLang="en-US" sz="3200" smtClean="0"/>
              <a:t>스크립트 코드 방식 </a:t>
            </a:r>
            <a:endParaRPr lang="en-US" altLang="ko-KR" sz="3000" dirty="0" smtClean="0"/>
          </a:p>
          <a:p>
            <a:pPr marL="809625" lvl="2" indent="-266700" fontAlgn="base">
              <a:spcBef>
                <a:spcPts val="0"/>
              </a:spcBef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endParaRPr lang="en-US" altLang="ko-KR" sz="1000" smtClean="0"/>
          </a:p>
          <a:p>
            <a:pPr marL="542925" lvl="2" indent="-276225" fontAlgn="base">
              <a:spcBef>
                <a:spcPts val="0"/>
              </a:spcBef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ko-KR" altLang="en-US" sz="2800" smtClean="0"/>
              <a:t>사용자의 요청이 있을 때</a:t>
            </a:r>
            <a:r>
              <a:rPr lang="en-US" altLang="ko-KR" sz="2800" smtClean="0"/>
              <a:t>, </a:t>
            </a:r>
            <a:r>
              <a:rPr lang="ko-KR" altLang="en-US" sz="2800" smtClean="0"/>
              <a:t>스크립트 코드를 번역해서 번역된 코드를 실행</a:t>
            </a:r>
            <a:endParaRPr lang="en-US" altLang="ko-KR" sz="2800" spc="-30" smtClean="0"/>
          </a:p>
          <a:p>
            <a:pPr marL="542925" lvl="2" indent="-276225" fontAlgn="base">
              <a:spcBef>
                <a:spcPts val="0"/>
              </a:spcBef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endParaRPr lang="en-US" altLang="ko-KR" sz="1000" smtClean="0"/>
          </a:p>
          <a:p>
            <a:pPr marL="542925" lvl="2" indent="-276225" fontAlgn="base">
              <a:spcBef>
                <a:spcPts val="0"/>
              </a:spcBef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en-US" altLang="ko-KR" sz="2800" smtClean="0"/>
              <a:t>ASP, JSP</a:t>
            </a:r>
            <a:r>
              <a:rPr lang="ko-KR" altLang="en-US" sz="2800" smtClean="0"/>
              <a:t>등의 웹 애플리케이션 서버 방식에서 사용</a:t>
            </a:r>
            <a:endParaRPr lang="en-US" altLang="ko-KR" sz="2800" smtClean="0"/>
          </a:p>
        </p:txBody>
      </p:sp>
      <p:grpSp>
        <p:nvGrpSpPr>
          <p:cNvPr id="4" name="그룹 3"/>
          <p:cNvGrpSpPr/>
          <p:nvPr/>
        </p:nvGrpSpPr>
        <p:grpSpPr>
          <a:xfrm>
            <a:off x="323528" y="205026"/>
            <a:ext cx="720000" cy="847710"/>
            <a:chOff x="2843888" y="205026"/>
            <a:chExt cx="720000" cy="847710"/>
          </a:xfrm>
        </p:grpSpPr>
        <p:pic>
          <p:nvPicPr>
            <p:cNvPr id="5" name="그림 4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2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9" name="직사각형 8"/>
          <p:cNvSpPr/>
          <p:nvPr/>
        </p:nvSpPr>
        <p:spPr>
          <a:xfrm>
            <a:off x="755576" y="1268760"/>
            <a:ext cx="591059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ko-KR" altLang="en-US" sz="3600" b="1" smtClean="0">
                <a:solidFill>
                  <a:srgbClr val="C00000"/>
                </a:solidFill>
              </a:rPr>
              <a:t>웹 애플리케이션 구현 방식</a:t>
            </a:r>
            <a:endParaRPr lang="en-US" altLang="ko-KR" sz="3600" b="1" smtClean="0">
              <a:solidFill>
                <a:srgbClr val="C00000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465733"/>
            <a:ext cx="288000" cy="32839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514350" indent="-514350" fontAlgn="base"/>
            <a:r>
              <a:rPr lang="en-US" altLang="ko-KR" spc="-100" smtClean="0"/>
              <a:t>JSP </a:t>
            </a:r>
            <a:r>
              <a:rPr lang="ko-KR" altLang="en-US" spc="-100" smtClean="0"/>
              <a:t>및 서블릿의 개요</a:t>
            </a:r>
            <a:endParaRPr lang="ko-KR" altLang="en-US" spc="-100" dirty="0" smtClean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33053" y="1988840"/>
            <a:ext cx="8460000" cy="4680000"/>
          </a:xfrm>
          <a:prstGeom prst="roundRect">
            <a:avLst>
              <a:gd name="adj" fmla="val 3529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effectLst>
            <a:outerShdw blurRad="44450" dist="27940" dir="5400000" algn="ctr" rotWithShape="0">
              <a:srgbClr val="000000">
                <a:alpha val="36000"/>
              </a:srgbClr>
            </a:outerShdw>
          </a:effectLst>
          <a:scene3d>
            <a:camera prst="orthographicFront"/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txBody>
          <a:bodyPr lIns="90000" rIns="90000">
            <a:normAutofit/>
          </a:bodyPr>
          <a:lstStyle/>
          <a:p>
            <a:pPr marL="542925" lvl="1" indent="-276225" fontAlgn="base">
              <a:spcBef>
                <a:spcPts val="0"/>
              </a:spcBef>
              <a:buSzPct val="65000"/>
            </a:pPr>
            <a:endParaRPr lang="en-US" altLang="ko-KR" sz="1000" smtClean="0"/>
          </a:p>
          <a:p>
            <a:pPr marL="266700" lvl="1" indent="-266700" fontAlgn="base">
              <a:spcBef>
                <a:spcPts val="0"/>
              </a:spcBef>
              <a:buSzPct val="65000"/>
            </a:pPr>
            <a:r>
              <a:rPr lang="ko-KR" altLang="en-US" sz="3200" smtClean="0"/>
              <a:t>특징 </a:t>
            </a:r>
            <a:endParaRPr lang="en-US" altLang="ko-KR" sz="3000" dirty="0" smtClean="0"/>
          </a:p>
          <a:p>
            <a:pPr marL="809625" lvl="2" indent="-266700" fontAlgn="base">
              <a:spcBef>
                <a:spcPts val="0"/>
              </a:spcBef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endParaRPr lang="en-US" altLang="ko-KR" sz="1000" smtClean="0"/>
          </a:p>
          <a:p>
            <a:pPr marL="542925" lvl="2" indent="-276225" fontAlgn="base">
              <a:spcBef>
                <a:spcPts val="0"/>
              </a:spcBef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ko-KR" altLang="en-US" sz="2800" smtClean="0"/>
              <a:t>객체 지향적</a:t>
            </a:r>
            <a:endParaRPr lang="en-US" altLang="ko-KR" sz="2800" spc="-30" smtClean="0"/>
          </a:p>
          <a:p>
            <a:pPr marL="542925" lvl="2" indent="-276225" fontAlgn="base">
              <a:spcBef>
                <a:spcPts val="0"/>
              </a:spcBef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endParaRPr lang="en-US" altLang="ko-KR" sz="1000" smtClean="0"/>
          </a:p>
          <a:p>
            <a:pPr marL="542925" lvl="2" indent="-276225" fontAlgn="base">
              <a:spcBef>
                <a:spcPts val="0"/>
              </a:spcBef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ko-KR" altLang="en-US" sz="2800" smtClean="0"/>
              <a:t>플랫폼 독립적</a:t>
            </a:r>
            <a:endParaRPr lang="en-US" altLang="ko-KR" sz="2800" smtClean="0"/>
          </a:p>
          <a:p>
            <a:pPr marL="542925" lvl="2" indent="-276225" fontAlgn="base">
              <a:spcBef>
                <a:spcPts val="0"/>
              </a:spcBef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endParaRPr lang="en-US" altLang="ko-KR" sz="1000" smtClean="0"/>
          </a:p>
          <a:p>
            <a:pPr marL="542925" lvl="2" indent="-276225" fontAlgn="base">
              <a:spcBef>
                <a:spcPts val="0"/>
              </a:spcBef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ko-KR" altLang="en-US" sz="2800" smtClean="0"/>
              <a:t>네트워크 지향적</a:t>
            </a:r>
            <a:endParaRPr lang="en-US" altLang="ko-KR" sz="2800" smtClean="0"/>
          </a:p>
          <a:p>
            <a:pPr marL="542925" lvl="2" indent="-276225" fontAlgn="base">
              <a:spcBef>
                <a:spcPts val="0"/>
              </a:spcBef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endParaRPr lang="en-US" altLang="ko-KR" sz="1000" smtClean="0"/>
          </a:p>
          <a:p>
            <a:pPr marL="542925" lvl="2" indent="-276225" fontAlgn="base">
              <a:spcBef>
                <a:spcPts val="0"/>
              </a:spcBef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ko-KR" altLang="en-US" sz="2800" smtClean="0"/>
              <a:t>뛰어난 보안성</a:t>
            </a:r>
            <a:endParaRPr lang="en-US" altLang="ko-KR" sz="2800" smtClean="0"/>
          </a:p>
          <a:p>
            <a:pPr marL="542925" lvl="2" indent="-276225" fontAlgn="base">
              <a:spcBef>
                <a:spcPts val="0"/>
              </a:spcBef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endParaRPr lang="en-US" altLang="ko-KR" sz="1000" smtClean="0"/>
          </a:p>
          <a:p>
            <a:pPr marL="542925" lvl="2" indent="-276225" fontAlgn="base">
              <a:spcBef>
                <a:spcPts val="0"/>
              </a:spcBef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ko-KR" altLang="en-US" sz="2800" smtClean="0"/>
              <a:t>멀티 쓰레드 기능</a:t>
            </a:r>
            <a:endParaRPr lang="en-US" altLang="ko-KR" sz="2800" smtClean="0"/>
          </a:p>
          <a:p>
            <a:pPr marL="542925" lvl="2" indent="-276225" fontAlgn="base">
              <a:spcBef>
                <a:spcPts val="0"/>
              </a:spcBef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endParaRPr lang="en-US" altLang="ko-KR" sz="1000" smtClean="0"/>
          </a:p>
          <a:p>
            <a:pPr marL="542925" lvl="2" indent="-276225" fontAlgn="base">
              <a:spcBef>
                <a:spcPts val="0"/>
              </a:spcBef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ko-KR" altLang="en-US" sz="2800" smtClean="0"/>
              <a:t>친근한 코드</a:t>
            </a:r>
            <a:endParaRPr lang="en-US" altLang="ko-KR" sz="2800" smtClean="0"/>
          </a:p>
        </p:txBody>
      </p:sp>
      <p:sp>
        <p:nvSpPr>
          <p:cNvPr id="9" name="직사각형 8"/>
          <p:cNvSpPr/>
          <p:nvPr/>
        </p:nvSpPr>
        <p:spPr>
          <a:xfrm>
            <a:off x="755576" y="1268760"/>
            <a:ext cx="247535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en-US" altLang="ko-KR" sz="3600" b="1" smtClean="0">
                <a:solidFill>
                  <a:srgbClr val="C00000"/>
                </a:solidFill>
              </a:rPr>
              <a:t>JSP</a:t>
            </a:r>
            <a:r>
              <a:rPr lang="ko-KR" altLang="en-US" sz="3600" b="1" smtClean="0">
                <a:solidFill>
                  <a:srgbClr val="C00000"/>
                </a:solidFill>
              </a:rPr>
              <a:t>의 개요</a:t>
            </a:r>
            <a:endParaRPr lang="en-US" altLang="ko-KR" sz="3600" b="1" smtClean="0">
              <a:solidFill>
                <a:srgbClr val="C00000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465733"/>
            <a:ext cx="288000" cy="328390"/>
          </a:xfrm>
          <a:prstGeom prst="rect">
            <a:avLst/>
          </a:prstGeom>
        </p:spPr>
      </p:pic>
      <p:grpSp>
        <p:nvGrpSpPr>
          <p:cNvPr id="11" name="그룹 10"/>
          <p:cNvGrpSpPr/>
          <p:nvPr/>
        </p:nvGrpSpPr>
        <p:grpSpPr>
          <a:xfrm>
            <a:off x="3131920" y="205026"/>
            <a:ext cx="720000" cy="847710"/>
            <a:chOff x="2843888" y="205026"/>
            <a:chExt cx="720000" cy="847710"/>
          </a:xfrm>
        </p:grpSpPr>
        <p:pic>
          <p:nvPicPr>
            <p:cNvPr id="12" name="그림 11" descr="동글2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3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목차</a:t>
            </a:r>
            <a:r>
              <a:rPr lang="en-US" altLang="ko-KR" smtClean="0"/>
              <a:t>(1/2)</a:t>
            </a:r>
            <a:endParaRPr lang="ko-KR" altLang="en-US"/>
          </a:p>
        </p:txBody>
      </p:sp>
      <p:sp>
        <p:nvSpPr>
          <p:cNvPr id="4" name="모서리가 둥근 직사각형 3"/>
          <p:cNvSpPr/>
          <p:nvPr/>
        </p:nvSpPr>
        <p:spPr>
          <a:xfrm>
            <a:off x="1115616" y="3425424"/>
            <a:ext cx="6840000" cy="900000"/>
          </a:xfrm>
          <a:prstGeom prst="roundRect">
            <a:avLst>
              <a:gd name="adj" fmla="val 8104"/>
            </a:avLst>
          </a:prstGeom>
          <a:solidFill>
            <a:schemeClr val="bg1"/>
          </a:soli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just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800" b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itchFamily="50" charset="-127"/>
                <a:ea typeface="나눔고딕 ExtraBold" pitchFamily="50" charset="-127"/>
              </a:rPr>
              <a:t>웹 프로그래밍 언어의 종류</a:t>
            </a:r>
            <a:endParaRPr kumimoji="0" lang="ko-KR" altLang="en-US" sz="2800" b="1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1115616" y="4401208"/>
            <a:ext cx="6840000" cy="900000"/>
          </a:xfrm>
          <a:prstGeom prst="roundRect">
            <a:avLst>
              <a:gd name="adj" fmla="val 8104"/>
            </a:avLst>
          </a:prstGeom>
          <a:solidFill>
            <a:schemeClr val="bg1"/>
          </a:soli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just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800" b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itchFamily="50" charset="-127"/>
                <a:ea typeface="나눔고딕 ExtraBold" pitchFamily="50" charset="-127"/>
              </a:rPr>
              <a:t>웹 애플리케이션의 구조 및 구성 요소</a:t>
            </a:r>
            <a:endParaRPr kumimoji="0" lang="ko-KR" altLang="en-US" sz="2800" b="1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1115616" y="2452264"/>
            <a:ext cx="6840000" cy="900000"/>
          </a:xfrm>
          <a:prstGeom prst="roundRect">
            <a:avLst>
              <a:gd name="adj" fmla="val 8104"/>
            </a:avLst>
          </a:prstGeom>
          <a:solidFill>
            <a:schemeClr val="bg1"/>
          </a:soli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just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800" b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itchFamily="50" charset="-127"/>
                <a:ea typeface="나눔고딕 ExtraBold" pitchFamily="50" charset="-127"/>
              </a:rPr>
              <a:t>웹</a:t>
            </a:r>
            <a:r>
              <a:rPr kumimoji="0" lang="en-US" altLang="ko-KR" sz="2800" b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itchFamily="50" charset="-127"/>
                <a:ea typeface="나눔고딕 ExtraBold" pitchFamily="50" charset="-127"/>
              </a:rPr>
              <a:t> </a:t>
            </a:r>
            <a:r>
              <a:rPr kumimoji="0" lang="ko-KR" altLang="en-US" sz="2800" b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itchFamily="50" charset="-127"/>
                <a:ea typeface="나눔고딕 ExtraBold" pitchFamily="50" charset="-127"/>
              </a:rPr>
              <a:t>프로그래밍의 개요</a:t>
            </a:r>
            <a:endParaRPr kumimoji="0" lang="ko-KR" altLang="en-US" sz="2800" b="1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971520" y="1497426"/>
            <a:ext cx="5163593" cy="6822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14350" indent="-514350" fontAlgn="base">
              <a:lnSpc>
                <a:spcPts val="4600"/>
              </a:lnSpc>
              <a:spcBef>
                <a:spcPts val="0"/>
              </a:spcBef>
              <a:buNone/>
            </a:pPr>
            <a:r>
              <a:rPr lang="ko-KR" altLang="en-US" sz="4000" b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웹 </a:t>
            </a:r>
            <a:r>
              <a:rPr lang="ko-KR" altLang="en-US" sz="40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프로그래밍의 이해</a:t>
            </a:r>
          </a:p>
        </p:txBody>
      </p:sp>
      <p:grpSp>
        <p:nvGrpSpPr>
          <p:cNvPr id="9" name="그룹 8"/>
          <p:cNvGrpSpPr/>
          <p:nvPr/>
        </p:nvGrpSpPr>
        <p:grpSpPr>
          <a:xfrm>
            <a:off x="251520" y="1501170"/>
            <a:ext cx="720000" cy="847710"/>
            <a:chOff x="2843888" y="205026"/>
            <a:chExt cx="720000" cy="847710"/>
          </a:xfrm>
        </p:grpSpPr>
        <p:pic>
          <p:nvPicPr>
            <p:cNvPr id="10" name="그림 9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1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</p:spTree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514350" indent="-514350" fontAlgn="base"/>
            <a:r>
              <a:rPr lang="en-US" altLang="ko-KR" spc="-100" smtClean="0"/>
              <a:t>JSP </a:t>
            </a:r>
            <a:r>
              <a:rPr lang="ko-KR" altLang="en-US" spc="-100" smtClean="0"/>
              <a:t>및 서블릿의 개요</a:t>
            </a:r>
            <a:endParaRPr lang="ko-KR" altLang="en-US" spc="-100" dirty="0" smtClean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33053" y="1988840"/>
            <a:ext cx="8460000" cy="4680000"/>
          </a:xfrm>
          <a:prstGeom prst="roundRect">
            <a:avLst>
              <a:gd name="adj" fmla="val 3529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effectLst>
            <a:outerShdw blurRad="44450" dist="27940" dir="5400000" algn="ctr" rotWithShape="0">
              <a:srgbClr val="000000">
                <a:alpha val="36000"/>
              </a:srgbClr>
            </a:outerShdw>
          </a:effectLst>
          <a:scene3d>
            <a:camera prst="orthographicFront"/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txBody>
          <a:bodyPr lIns="90000" rIns="90000">
            <a:normAutofit/>
          </a:bodyPr>
          <a:lstStyle/>
          <a:p>
            <a:pPr marL="542925" lvl="1" indent="-276225" fontAlgn="base">
              <a:spcBef>
                <a:spcPts val="0"/>
              </a:spcBef>
              <a:buSzPct val="65000"/>
            </a:pPr>
            <a:endParaRPr lang="en-US" altLang="ko-KR" sz="1000" smtClean="0"/>
          </a:p>
          <a:p>
            <a:pPr marL="266700" lvl="1" indent="-266700" fontAlgn="base">
              <a:spcBef>
                <a:spcPts val="0"/>
              </a:spcBef>
              <a:buSzPct val="65000"/>
            </a:pPr>
            <a:r>
              <a:rPr lang="en-US" altLang="ko-KR" sz="3200" smtClean="0"/>
              <a:t>JSP</a:t>
            </a:r>
            <a:r>
              <a:rPr lang="ko-KR" altLang="en-US" sz="3200" smtClean="0"/>
              <a:t>는 </a:t>
            </a:r>
            <a:r>
              <a:rPr lang="en-US" altLang="ko-KR" sz="3200" smtClean="0"/>
              <a:t>J2EE</a:t>
            </a:r>
            <a:r>
              <a:rPr lang="ko-KR" altLang="en-US" sz="3200" smtClean="0"/>
              <a:t>를 구성하는 기술 중 하나 </a:t>
            </a:r>
            <a:endParaRPr lang="en-US" altLang="ko-KR" sz="3000" dirty="0" smtClean="0"/>
          </a:p>
          <a:p>
            <a:pPr marL="809625" lvl="2" indent="-266700" fontAlgn="base">
              <a:spcBef>
                <a:spcPts val="0"/>
              </a:spcBef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endParaRPr lang="en-US" altLang="ko-KR" sz="1000" smtClean="0"/>
          </a:p>
          <a:p>
            <a:pPr marL="542925" lvl="2" indent="-276225" fontAlgn="base">
              <a:spcBef>
                <a:spcPts val="0"/>
              </a:spcBef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ko-KR" altLang="en-US" sz="2800" smtClean="0"/>
              <a:t>자바는 </a:t>
            </a:r>
            <a:r>
              <a:rPr lang="en-US" altLang="ko-KR" sz="2800" smtClean="0"/>
              <a:t>J2SE(Standard Edition), J2EE(Enterprise </a:t>
            </a:r>
            <a:r>
              <a:rPr lang="en-US" altLang="ko-KR" sz="2800" spc="-30" smtClean="0"/>
              <a:t>Edition), J2ME(Micro Edition)</a:t>
            </a:r>
            <a:r>
              <a:rPr lang="ko-KR" altLang="en-US" sz="2800" spc="-30" smtClean="0"/>
              <a:t>으로 나누어져 개발</a:t>
            </a:r>
            <a:endParaRPr lang="en-US" altLang="ko-KR" sz="2800" spc="-30" smtClean="0"/>
          </a:p>
        </p:txBody>
      </p:sp>
      <p:sp>
        <p:nvSpPr>
          <p:cNvPr id="9" name="직사각형 8"/>
          <p:cNvSpPr/>
          <p:nvPr/>
        </p:nvSpPr>
        <p:spPr>
          <a:xfrm>
            <a:off x="755576" y="1268760"/>
            <a:ext cx="247535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en-US" altLang="ko-KR" sz="3600" b="1" smtClean="0">
                <a:solidFill>
                  <a:srgbClr val="C00000"/>
                </a:solidFill>
              </a:rPr>
              <a:t>JSP</a:t>
            </a:r>
            <a:r>
              <a:rPr lang="ko-KR" altLang="en-US" sz="3600" b="1" smtClean="0">
                <a:solidFill>
                  <a:srgbClr val="C00000"/>
                </a:solidFill>
              </a:rPr>
              <a:t>의 개요</a:t>
            </a:r>
            <a:endParaRPr lang="en-US" altLang="ko-KR" sz="3600" b="1" smtClean="0">
              <a:solidFill>
                <a:srgbClr val="C00000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465733"/>
            <a:ext cx="288000" cy="328390"/>
          </a:xfrm>
          <a:prstGeom prst="rect">
            <a:avLst/>
          </a:prstGeom>
        </p:spPr>
      </p:pic>
      <p:grpSp>
        <p:nvGrpSpPr>
          <p:cNvPr id="4" name="그룹 10"/>
          <p:cNvGrpSpPr/>
          <p:nvPr/>
        </p:nvGrpSpPr>
        <p:grpSpPr>
          <a:xfrm>
            <a:off x="3131920" y="205026"/>
            <a:ext cx="720000" cy="847710"/>
            <a:chOff x="2843888" y="205026"/>
            <a:chExt cx="720000" cy="847710"/>
          </a:xfrm>
        </p:grpSpPr>
        <p:pic>
          <p:nvPicPr>
            <p:cNvPr id="12" name="그림 11" descr="동글2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3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</p:spTree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514350" indent="-514350" fontAlgn="base"/>
            <a:r>
              <a:rPr lang="en-US" altLang="ko-KR" spc="-100" smtClean="0"/>
              <a:t>JSP </a:t>
            </a:r>
            <a:r>
              <a:rPr lang="ko-KR" altLang="en-US" spc="-100" smtClean="0"/>
              <a:t>및 서블릿의 개요</a:t>
            </a:r>
            <a:endParaRPr lang="ko-KR" altLang="en-US" spc="-100" dirty="0" smtClean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33053" y="1988840"/>
            <a:ext cx="8460000" cy="4680000"/>
          </a:xfrm>
          <a:prstGeom prst="roundRect">
            <a:avLst>
              <a:gd name="adj" fmla="val 3529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effectLst>
            <a:outerShdw blurRad="44450" dist="27940" dir="5400000" algn="ctr" rotWithShape="0">
              <a:srgbClr val="000000">
                <a:alpha val="36000"/>
              </a:srgbClr>
            </a:outerShdw>
          </a:effectLst>
          <a:scene3d>
            <a:camera prst="orthographicFront"/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txBody>
          <a:bodyPr lIns="90000" rIns="90000">
            <a:normAutofit/>
          </a:bodyPr>
          <a:lstStyle/>
          <a:p>
            <a:pPr marL="542925" lvl="1" indent="-276225" fontAlgn="base">
              <a:spcBef>
                <a:spcPts val="0"/>
              </a:spcBef>
              <a:buSzPct val="65000"/>
            </a:pPr>
            <a:endParaRPr lang="en-US" altLang="ko-KR" sz="1000" smtClean="0"/>
          </a:p>
          <a:p>
            <a:pPr marL="266700" lvl="1" indent="-266700" fontAlgn="base">
              <a:spcBef>
                <a:spcPts val="0"/>
              </a:spcBef>
              <a:buSzPct val="65000"/>
            </a:pPr>
            <a:r>
              <a:rPr lang="en-US" altLang="ko-KR" sz="3200" smtClean="0"/>
              <a:t>JSP</a:t>
            </a:r>
            <a:r>
              <a:rPr lang="ko-KR" altLang="en-US" sz="3200" smtClean="0"/>
              <a:t>를</a:t>
            </a:r>
            <a:r>
              <a:rPr lang="en-US" altLang="ko-KR" sz="3200" smtClean="0"/>
              <a:t> </a:t>
            </a:r>
            <a:r>
              <a:rPr lang="ko-KR" altLang="en-US" sz="3200" smtClean="0"/>
              <a:t>구성하는 기술의 개요 </a:t>
            </a:r>
            <a:endParaRPr lang="en-US" altLang="ko-KR" sz="3000" dirty="0" smtClean="0"/>
          </a:p>
          <a:p>
            <a:pPr marL="809625" lvl="2" indent="-266700" fontAlgn="base">
              <a:spcBef>
                <a:spcPts val="0"/>
              </a:spcBef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endParaRPr lang="en-US" altLang="ko-KR" sz="1000" smtClean="0"/>
          </a:p>
          <a:p>
            <a:pPr marL="542925" lvl="2" indent="-276225" fontAlgn="base">
              <a:spcBef>
                <a:spcPts val="0"/>
              </a:spcBef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ko-KR" altLang="en-US" sz="2800" smtClean="0"/>
              <a:t>컨테이너</a:t>
            </a:r>
            <a:r>
              <a:rPr lang="en-US" altLang="ko-KR" sz="2800" smtClean="0"/>
              <a:t>(Container)</a:t>
            </a:r>
            <a:r>
              <a:rPr lang="ko-KR" altLang="en-US" sz="2800" smtClean="0"/>
              <a:t>가 관리하는 컴포넌트</a:t>
            </a:r>
            <a:r>
              <a:rPr lang="en-US" altLang="ko-KR" sz="2800" smtClean="0"/>
              <a:t>(container-managed component) </a:t>
            </a:r>
            <a:r>
              <a:rPr lang="ko-KR" altLang="en-US" sz="2800" smtClean="0"/>
              <a:t>그룹</a:t>
            </a:r>
            <a:r>
              <a:rPr lang="en-US" altLang="ko-KR" sz="2800" smtClean="0"/>
              <a:t>, </a:t>
            </a:r>
            <a:r>
              <a:rPr lang="ko-KR" altLang="en-US" sz="2800" smtClean="0"/>
              <a:t>서비스</a:t>
            </a:r>
            <a:r>
              <a:rPr lang="en-US" altLang="ko-KR" sz="2800" smtClean="0"/>
              <a:t>API(Service API) </a:t>
            </a:r>
            <a:r>
              <a:rPr lang="ko-KR" altLang="en-US" sz="2800" smtClean="0"/>
              <a:t>그룹으로 나누어짐</a:t>
            </a:r>
            <a:endParaRPr lang="en-US" altLang="ko-KR" sz="2800" spc="-30" smtClean="0"/>
          </a:p>
        </p:txBody>
      </p:sp>
      <p:sp>
        <p:nvSpPr>
          <p:cNvPr id="9" name="직사각형 8"/>
          <p:cNvSpPr/>
          <p:nvPr/>
        </p:nvSpPr>
        <p:spPr>
          <a:xfrm>
            <a:off x="755576" y="1268760"/>
            <a:ext cx="247535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en-US" altLang="ko-KR" sz="3600" b="1" smtClean="0">
                <a:solidFill>
                  <a:srgbClr val="C00000"/>
                </a:solidFill>
              </a:rPr>
              <a:t>JSP</a:t>
            </a:r>
            <a:r>
              <a:rPr lang="ko-KR" altLang="en-US" sz="3600" b="1" smtClean="0">
                <a:solidFill>
                  <a:srgbClr val="C00000"/>
                </a:solidFill>
              </a:rPr>
              <a:t>의 개요</a:t>
            </a:r>
            <a:endParaRPr lang="en-US" altLang="ko-KR" sz="3600" b="1" smtClean="0">
              <a:solidFill>
                <a:srgbClr val="C00000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465733"/>
            <a:ext cx="288000" cy="328390"/>
          </a:xfrm>
          <a:prstGeom prst="rect">
            <a:avLst/>
          </a:prstGeom>
        </p:spPr>
      </p:pic>
      <p:grpSp>
        <p:nvGrpSpPr>
          <p:cNvPr id="4" name="그룹 10"/>
          <p:cNvGrpSpPr/>
          <p:nvPr/>
        </p:nvGrpSpPr>
        <p:grpSpPr>
          <a:xfrm>
            <a:off x="3131920" y="205026"/>
            <a:ext cx="720000" cy="847710"/>
            <a:chOff x="2843888" y="205026"/>
            <a:chExt cx="720000" cy="847710"/>
          </a:xfrm>
        </p:grpSpPr>
        <p:pic>
          <p:nvPicPr>
            <p:cNvPr id="12" name="그림 11" descr="동글2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3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</p:spTree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514350" indent="-514350" fontAlgn="base"/>
            <a:r>
              <a:rPr lang="en-US" altLang="ko-KR" spc="-100" smtClean="0"/>
              <a:t>JSP </a:t>
            </a:r>
            <a:r>
              <a:rPr lang="ko-KR" altLang="en-US" spc="-100" smtClean="0"/>
              <a:t>및 서블릿의 개요</a:t>
            </a:r>
            <a:endParaRPr lang="ko-KR" altLang="en-US" spc="-100" dirty="0" smtClean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33053" y="1988840"/>
            <a:ext cx="8460000" cy="4680000"/>
          </a:xfrm>
          <a:prstGeom prst="roundRect">
            <a:avLst>
              <a:gd name="adj" fmla="val 3529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effectLst>
            <a:outerShdw blurRad="44450" dist="27940" dir="5400000" algn="ctr" rotWithShape="0">
              <a:srgbClr val="000000">
                <a:alpha val="36000"/>
              </a:srgbClr>
            </a:outerShdw>
          </a:effectLst>
          <a:scene3d>
            <a:camera prst="orthographicFront"/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txBody>
          <a:bodyPr lIns="90000" rIns="90000">
            <a:normAutofit/>
          </a:bodyPr>
          <a:lstStyle/>
          <a:p>
            <a:pPr marL="542925" lvl="1" indent="-276225" fontAlgn="base">
              <a:spcBef>
                <a:spcPts val="0"/>
              </a:spcBef>
              <a:buSzPct val="65000"/>
            </a:pPr>
            <a:endParaRPr lang="en-US" altLang="ko-KR" sz="1000" smtClean="0"/>
          </a:p>
          <a:p>
            <a:pPr marL="266700" lvl="1" indent="-266700" fontAlgn="base">
              <a:spcBef>
                <a:spcPts val="0"/>
              </a:spcBef>
              <a:buSzPct val="65000"/>
            </a:pPr>
            <a:r>
              <a:rPr lang="en-US" altLang="ko-KR" sz="3200" smtClean="0"/>
              <a:t>JSP</a:t>
            </a:r>
            <a:r>
              <a:rPr lang="ko-KR" altLang="en-US" sz="3200" smtClean="0"/>
              <a:t>를</a:t>
            </a:r>
            <a:r>
              <a:rPr lang="en-US" altLang="ko-KR" sz="3200" smtClean="0"/>
              <a:t> </a:t>
            </a:r>
            <a:r>
              <a:rPr lang="ko-KR" altLang="en-US" sz="3200" smtClean="0"/>
              <a:t>구성하는 기술의 개요</a:t>
            </a:r>
            <a:endParaRPr lang="en-US" altLang="ko-KR" sz="3000" dirty="0" smtClean="0"/>
          </a:p>
        </p:txBody>
      </p:sp>
      <p:sp>
        <p:nvSpPr>
          <p:cNvPr id="9" name="직사각형 8"/>
          <p:cNvSpPr/>
          <p:nvPr/>
        </p:nvSpPr>
        <p:spPr>
          <a:xfrm>
            <a:off x="755576" y="1268760"/>
            <a:ext cx="247535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en-US" altLang="ko-KR" sz="3600" b="1" smtClean="0">
                <a:solidFill>
                  <a:srgbClr val="C00000"/>
                </a:solidFill>
              </a:rPr>
              <a:t>JSP</a:t>
            </a:r>
            <a:r>
              <a:rPr lang="ko-KR" altLang="en-US" sz="3600" b="1" smtClean="0">
                <a:solidFill>
                  <a:srgbClr val="C00000"/>
                </a:solidFill>
              </a:rPr>
              <a:t>의 개요</a:t>
            </a:r>
            <a:endParaRPr lang="en-US" altLang="ko-KR" sz="3600" b="1" smtClean="0">
              <a:solidFill>
                <a:srgbClr val="C00000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465733"/>
            <a:ext cx="288000" cy="328390"/>
          </a:xfrm>
          <a:prstGeom prst="rect">
            <a:avLst/>
          </a:prstGeom>
        </p:spPr>
      </p:pic>
      <p:grpSp>
        <p:nvGrpSpPr>
          <p:cNvPr id="4" name="그룹 10"/>
          <p:cNvGrpSpPr/>
          <p:nvPr/>
        </p:nvGrpSpPr>
        <p:grpSpPr>
          <a:xfrm>
            <a:off x="3131920" y="205026"/>
            <a:ext cx="720000" cy="847710"/>
            <a:chOff x="2843888" y="205026"/>
            <a:chExt cx="720000" cy="847710"/>
          </a:xfrm>
        </p:grpSpPr>
        <p:pic>
          <p:nvPicPr>
            <p:cNvPr id="12" name="그림 11" descr="동글2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3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224311" y="2894278"/>
            <a:ext cx="4680000" cy="32710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직사각형 13"/>
          <p:cNvSpPr/>
          <p:nvPr/>
        </p:nvSpPr>
        <p:spPr>
          <a:xfrm>
            <a:off x="2931634" y="6197242"/>
            <a:ext cx="326243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000" smtClean="0">
                <a:solidFill>
                  <a:srgbClr val="00AEEF"/>
                </a:solidFill>
              </a:rPr>
              <a:t>▲</a:t>
            </a:r>
            <a:r>
              <a:rPr lang="ko-KR" altLang="en-US" sz="2000" smtClean="0"/>
              <a:t> </a:t>
            </a:r>
            <a:r>
              <a:rPr lang="en-US" altLang="ko-KR" sz="2000" smtClean="0"/>
              <a:t>J2EE</a:t>
            </a:r>
            <a:r>
              <a:rPr lang="ko-KR" altLang="en-US" sz="2000" smtClean="0"/>
              <a:t>를 구성하는 기술들</a:t>
            </a:r>
            <a:endParaRPr lang="ko-KR" altLang="en-US" sz="2000"/>
          </a:p>
        </p:txBody>
      </p:sp>
    </p:spTree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514350" indent="-514350" fontAlgn="base"/>
            <a:r>
              <a:rPr lang="en-US" altLang="ko-KR" spc="-100" smtClean="0"/>
              <a:t>JSP </a:t>
            </a:r>
            <a:r>
              <a:rPr lang="ko-KR" altLang="en-US" spc="-100" smtClean="0"/>
              <a:t>및 서블릿의 개요</a:t>
            </a:r>
            <a:endParaRPr lang="ko-KR" altLang="en-US" spc="-100" dirty="0" smtClean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33053" y="1988840"/>
            <a:ext cx="8460000" cy="4680000"/>
          </a:xfrm>
          <a:prstGeom prst="roundRect">
            <a:avLst>
              <a:gd name="adj" fmla="val 3529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effectLst>
            <a:outerShdw blurRad="44450" dist="27940" dir="5400000" algn="ctr" rotWithShape="0">
              <a:srgbClr val="000000">
                <a:alpha val="36000"/>
              </a:srgbClr>
            </a:outerShdw>
          </a:effectLst>
          <a:scene3d>
            <a:camera prst="orthographicFront"/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txBody>
          <a:bodyPr lIns="90000" rIns="90000">
            <a:normAutofit/>
          </a:bodyPr>
          <a:lstStyle/>
          <a:p>
            <a:pPr marL="542925" lvl="1" indent="-276225" fontAlgn="base">
              <a:spcBef>
                <a:spcPts val="0"/>
              </a:spcBef>
              <a:buSzPct val="65000"/>
            </a:pPr>
            <a:endParaRPr lang="en-US" altLang="ko-KR" sz="1000" smtClean="0"/>
          </a:p>
          <a:p>
            <a:pPr marL="266700" lvl="1" indent="-266700" fontAlgn="base">
              <a:spcBef>
                <a:spcPts val="0"/>
              </a:spcBef>
              <a:buSzPct val="65000"/>
            </a:pPr>
            <a:r>
              <a:rPr lang="ko-KR" altLang="en-US" sz="3200" smtClean="0"/>
              <a:t>컨테이너</a:t>
            </a:r>
            <a:r>
              <a:rPr lang="en-US" altLang="ko-KR" sz="3200" smtClean="0"/>
              <a:t>(Container)</a:t>
            </a:r>
            <a:r>
              <a:rPr lang="ko-KR" altLang="en-US" sz="3200" smtClean="0"/>
              <a:t> </a:t>
            </a:r>
            <a:endParaRPr lang="en-US" altLang="ko-KR" sz="3000" dirty="0" smtClean="0"/>
          </a:p>
          <a:p>
            <a:pPr marL="809625" lvl="2" indent="-266700" fontAlgn="base">
              <a:spcBef>
                <a:spcPts val="0"/>
              </a:spcBef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endParaRPr lang="en-US" altLang="ko-KR" sz="1000" smtClean="0"/>
          </a:p>
          <a:p>
            <a:pPr marL="542925" lvl="2" indent="-276225" fontAlgn="base">
              <a:spcBef>
                <a:spcPts val="0"/>
              </a:spcBef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ko-KR" altLang="en-US" sz="2800" smtClean="0"/>
              <a:t>컴포넌트들이 제공하는 각종서비스를 관리하는 런타임</a:t>
            </a:r>
            <a:r>
              <a:rPr lang="en-US" altLang="ko-KR" sz="2800" smtClean="0"/>
              <a:t>(runtime) </a:t>
            </a:r>
            <a:r>
              <a:rPr lang="ko-KR" altLang="en-US" sz="2800" smtClean="0"/>
              <a:t>환경 제공</a:t>
            </a:r>
            <a:endParaRPr lang="en-US" altLang="ko-KR" sz="2800" smtClean="0"/>
          </a:p>
          <a:p>
            <a:pPr marL="542925" lvl="2" indent="-276225" fontAlgn="base">
              <a:spcBef>
                <a:spcPts val="0"/>
              </a:spcBef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endParaRPr lang="en-US" altLang="ko-KR" sz="1000" smtClean="0"/>
          </a:p>
          <a:p>
            <a:pPr marL="542925" lvl="2" indent="-276225" fontAlgn="base">
              <a:spcBef>
                <a:spcPts val="0"/>
              </a:spcBef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ko-KR" altLang="en-US" sz="2800" smtClean="0"/>
              <a:t>웹 컨테이너</a:t>
            </a:r>
            <a:r>
              <a:rPr lang="en-US" altLang="ko-KR" sz="2800" smtClean="0"/>
              <a:t>(Web Container)</a:t>
            </a:r>
            <a:r>
              <a:rPr lang="ko-KR" altLang="en-US" sz="2800" smtClean="0"/>
              <a:t>는 서블릿과 </a:t>
            </a:r>
            <a:r>
              <a:rPr lang="en-US" altLang="ko-KR" sz="2800" smtClean="0"/>
              <a:t>JSP</a:t>
            </a:r>
            <a:r>
              <a:rPr lang="ko-KR" altLang="en-US" sz="2800" smtClean="0"/>
              <a:t>에 대한 실행 환경을 제공하고</a:t>
            </a:r>
            <a:r>
              <a:rPr lang="en-US" altLang="ko-KR" sz="2800" smtClean="0"/>
              <a:t>, EJB </a:t>
            </a:r>
            <a:r>
              <a:rPr lang="ko-KR" altLang="en-US" sz="2800" smtClean="0"/>
              <a:t>컨테이너</a:t>
            </a:r>
            <a:r>
              <a:rPr lang="en-US" altLang="ko-KR" sz="2800" smtClean="0"/>
              <a:t>(EJB Container)</a:t>
            </a:r>
            <a:r>
              <a:rPr lang="ko-KR" altLang="en-US" sz="2800" smtClean="0"/>
              <a:t>는 </a:t>
            </a:r>
            <a:r>
              <a:rPr lang="en-US" altLang="ko-KR" sz="2800" smtClean="0"/>
              <a:t>Enterprise JavaBean</a:t>
            </a:r>
            <a:r>
              <a:rPr lang="ko-KR" altLang="en-US" sz="2800" smtClean="0"/>
              <a:t>에 대한 실행환경 제공</a:t>
            </a:r>
            <a:endParaRPr lang="en-US" altLang="ko-KR" sz="2800" spc="-30" smtClean="0"/>
          </a:p>
        </p:txBody>
      </p:sp>
      <p:sp>
        <p:nvSpPr>
          <p:cNvPr id="9" name="직사각형 8"/>
          <p:cNvSpPr/>
          <p:nvPr/>
        </p:nvSpPr>
        <p:spPr>
          <a:xfrm>
            <a:off x="755576" y="1268760"/>
            <a:ext cx="247535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en-US" altLang="ko-KR" sz="3600" b="1" smtClean="0">
                <a:solidFill>
                  <a:srgbClr val="C00000"/>
                </a:solidFill>
              </a:rPr>
              <a:t>JSP</a:t>
            </a:r>
            <a:r>
              <a:rPr lang="ko-KR" altLang="en-US" sz="3600" b="1" smtClean="0">
                <a:solidFill>
                  <a:srgbClr val="C00000"/>
                </a:solidFill>
              </a:rPr>
              <a:t>의 개요</a:t>
            </a:r>
            <a:endParaRPr lang="en-US" altLang="ko-KR" sz="3600" b="1" smtClean="0">
              <a:solidFill>
                <a:srgbClr val="C00000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465733"/>
            <a:ext cx="288000" cy="328390"/>
          </a:xfrm>
          <a:prstGeom prst="rect">
            <a:avLst/>
          </a:prstGeom>
        </p:spPr>
      </p:pic>
      <p:grpSp>
        <p:nvGrpSpPr>
          <p:cNvPr id="4" name="그룹 10"/>
          <p:cNvGrpSpPr/>
          <p:nvPr/>
        </p:nvGrpSpPr>
        <p:grpSpPr>
          <a:xfrm>
            <a:off x="3131920" y="205026"/>
            <a:ext cx="720000" cy="847710"/>
            <a:chOff x="2843888" y="205026"/>
            <a:chExt cx="720000" cy="847710"/>
          </a:xfrm>
        </p:grpSpPr>
        <p:pic>
          <p:nvPicPr>
            <p:cNvPr id="12" name="그림 11" descr="동글2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3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</p:spTree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514350" indent="-514350" fontAlgn="base"/>
            <a:r>
              <a:rPr lang="en-US" altLang="ko-KR" spc="-100" smtClean="0"/>
              <a:t>JSP </a:t>
            </a:r>
            <a:r>
              <a:rPr lang="ko-KR" altLang="en-US" spc="-100" smtClean="0"/>
              <a:t>및 서블릿의 개요</a:t>
            </a:r>
            <a:endParaRPr lang="ko-KR" altLang="en-US" spc="-100" dirty="0" smtClean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33053" y="1988840"/>
            <a:ext cx="8460000" cy="4680000"/>
          </a:xfrm>
          <a:prstGeom prst="roundRect">
            <a:avLst>
              <a:gd name="adj" fmla="val 3529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effectLst>
            <a:outerShdw blurRad="44450" dist="27940" dir="5400000" algn="ctr" rotWithShape="0">
              <a:srgbClr val="000000">
                <a:alpha val="36000"/>
              </a:srgbClr>
            </a:outerShdw>
          </a:effectLst>
          <a:scene3d>
            <a:camera prst="orthographicFront"/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txBody>
          <a:bodyPr lIns="90000" rIns="90000">
            <a:normAutofit/>
          </a:bodyPr>
          <a:lstStyle/>
          <a:p>
            <a:pPr marL="542925" lvl="1" indent="-276225" fontAlgn="base">
              <a:spcBef>
                <a:spcPts val="0"/>
              </a:spcBef>
              <a:buSzPct val="65000"/>
            </a:pPr>
            <a:endParaRPr lang="en-US" altLang="ko-KR" sz="1000" smtClean="0"/>
          </a:p>
          <a:p>
            <a:pPr marL="266700" lvl="1" indent="-266700" fontAlgn="base">
              <a:spcBef>
                <a:spcPts val="0"/>
              </a:spcBef>
              <a:buSzPct val="65000"/>
            </a:pPr>
            <a:r>
              <a:rPr lang="ko-KR" altLang="en-US" sz="3200" smtClean="0"/>
              <a:t>서비스 </a:t>
            </a:r>
            <a:r>
              <a:rPr lang="en-US" altLang="ko-KR" sz="3200" smtClean="0"/>
              <a:t>API</a:t>
            </a:r>
            <a:r>
              <a:rPr lang="ko-KR" altLang="en-US" sz="3200" smtClean="0"/>
              <a:t> </a:t>
            </a:r>
            <a:endParaRPr lang="en-US" altLang="ko-KR" sz="3000" dirty="0" smtClean="0"/>
          </a:p>
          <a:p>
            <a:pPr marL="809625" lvl="2" indent="-266700" fontAlgn="base">
              <a:spcBef>
                <a:spcPts val="0"/>
              </a:spcBef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endParaRPr lang="en-US" altLang="ko-KR" sz="1000" smtClean="0"/>
          </a:p>
          <a:p>
            <a:pPr marL="542925" lvl="2" indent="-276225" fontAlgn="base">
              <a:spcBef>
                <a:spcPts val="0"/>
              </a:spcBef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ko-KR" altLang="en-US" sz="2800" smtClean="0"/>
              <a:t>실제로</a:t>
            </a:r>
            <a:r>
              <a:rPr lang="en-US" altLang="ko-KR" sz="2800" smtClean="0"/>
              <a:t> </a:t>
            </a:r>
            <a:r>
              <a:rPr lang="ko-KR" altLang="en-US" sz="2800" smtClean="0"/>
              <a:t>사용하는 각종 서비스 환경 제공</a:t>
            </a:r>
            <a:endParaRPr lang="en-US" altLang="ko-KR" sz="2800" smtClean="0"/>
          </a:p>
          <a:p>
            <a:pPr marL="542925" lvl="2" indent="-276225" fontAlgn="base">
              <a:spcBef>
                <a:spcPts val="0"/>
              </a:spcBef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endParaRPr lang="en-US" altLang="ko-KR" sz="1000" smtClean="0"/>
          </a:p>
          <a:p>
            <a:pPr marL="542925" lvl="2" indent="-276225" fontAlgn="base">
              <a:spcBef>
                <a:spcPts val="0"/>
              </a:spcBef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en-US" altLang="ko-KR" sz="2800" smtClean="0"/>
              <a:t>JDBC : DataSource</a:t>
            </a:r>
            <a:r>
              <a:rPr lang="ko-KR" altLang="en-US" sz="2800" smtClean="0"/>
              <a:t>나 분산 트랜잭션 지원</a:t>
            </a:r>
            <a:endParaRPr lang="en-US" altLang="ko-KR" sz="2800" smtClean="0"/>
          </a:p>
          <a:p>
            <a:pPr marL="542925" lvl="2" indent="-276225" fontAlgn="base">
              <a:spcBef>
                <a:spcPts val="0"/>
              </a:spcBef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endParaRPr lang="en-US" altLang="ko-KR" sz="1000" spc="-30" smtClean="0"/>
          </a:p>
          <a:p>
            <a:pPr marL="542925" lvl="2" indent="-276225" fontAlgn="base">
              <a:spcBef>
                <a:spcPts val="0"/>
              </a:spcBef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en-US" altLang="ko-KR" sz="2800" smtClean="0"/>
              <a:t>XML(eXtensible Markup Language) : J2EE</a:t>
            </a:r>
            <a:r>
              <a:rPr lang="ko-KR" altLang="en-US" sz="2800" smtClean="0"/>
              <a:t>에서 </a:t>
            </a:r>
            <a:r>
              <a:rPr lang="ko-KR" altLang="en-US" sz="2800" spc="-100" smtClean="0"/>
              <a:t>디플로이먼트 디스크립터</a:t>
            </a:r>
            <a:r>
              <a:rPr lang="en-US" altLang="ko-KR" sz="2800" spc="-100" smtClean="0"/>
              <a:t>(deployment descriptors)</a:t>
            </a:r>
            <a:r>
              <a:rPr lang="ko-KR" altLang="en-US" sz="2800" smtClean="0"/>
              <a:t>를 작성하는 포맷</a:t>
            </a:r>
            <a:endParaRPr lang="en-US" altLang="ko-KR" sz="2800" spc="-30" smtClean="0"/>
          </a:p>
        </p:txBody>
      </p:sp>
      <p:sp>
        <p:nvSpPr>
          <p:cNvPr id="9" name="직사각형 8"/>
          <p:cNvSpPr/>
          <p:nvPr/>
        </p:nvSpPr>
        <p:spPr>
          <a:xfrm>
            <a:off x="755576" y="1268760"/>
            <a:ext cx="247535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en-US" altLang="ko-KR" sz="3600" b="1" smtClean="0">
                <a:solidFill>
                  <a:srgbClr val="C00000"/>
                </a:solidFill>
              </a:rPr>
              <a:t>JSP</a:t>
            </a:r>
            <a:r>
              <a:rPr lang="ko-KR" altLang="en-US" sz="3600" b="1" smtClean="0">
                <a:solidFill>
                  <a:srgbClr val="C00000"/>
                </a:solidFill>
              </a:rPr>
              <a:t>의 개요</a:t>
            </a:r>
            <a:endParaRPr lang="en-US" altLang="ko-KR" sz="3600" b="1" smtClean="0">
              <a:solidFill>
                <a:srgbClr val="C00000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465733"/>
            <a:ext cx="288000" cy="328390"/>
          </a:xfrm>
          <a:prstGeom prst="rect">
            <a:avLst/>
          </a:prstGeom>
        </p:spPr>
      </p:pic>
      <p:grpSp>
        <p:nvGrpSpPr>
          <p:cNvPr id="4" name="그룹 10"/>
          <p:cNvGrpSpPr/>
          <p:nvPr/>
        </p:nvGrpSpPr>
        <p:grpSpPr>
          <a:xfrm>
            <a:off x="3131920" y="205026"/>
            <a:ext cx="720000" cy="847710"/>
            <a:chOff x="2843888" y="205026"/>
            <a:chExt cx="720000" cy="847710"/>
          </a:xfrm>
        </p:grpSpPr>
        <p:pic>
          <p:nvPicPr>
            <p:cNvPr id="12" name="그림 11" descr="동글2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3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</p:spTree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514350" indent="-514350" fontAlgn="base"/>
            <a:r>
              <a:rPr lang="en-US" altLang="ko-KR" spc="-100" smtClean="0"/>
              <a:t>JSP </a:t>
            </a:r>
            <a:r>
              <a:rPr lang="ko-KR" altLang="en-US" spc="-100" smtClean="0"/>
              <a:t>및 서블릿의 개요</a:t>
            </a:r>
            <a:endParaRPr lang="ko-KR" altLang="en-US" spc="-100" dirty="0" smtClean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33053" y="1988840"/>
            <a:ext cx="8460000" cy="4680000"/>
          </a:xfrm>
          <a:prstGeom prst="roundRect">
            <a:avLst>
              <a:gd name="adj" fmla="val 3529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effectLst>
            <a:outerShdw blurRad="44450" dist="27940" dir="5400000" algn="ctr" rotWithShape="0">
              <a:srgbClr val="000000">
                <a:alpha val="36000"/>
              </a:srgbClr>
            </a:outerShdw>
          </a:effectLst>
          <a:scene3d>
            <a:camera prst="orthographicFront"/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txBody>
          <a:bodyPr lIns="90000" rIns="90000">
            <a:noAutofit/>
          </a:bodyPr>
          <a:lstStyle/>
          <a:p>
            <a:pPr marL="542925" lvl="1" indent="-276225" fontAlgn="base">
              <a:spcBef>
                <a:spcPts val="0"/>
              </a:spcBef>
              <a:buSzPct val="65000"/>
            </a:pPr>
            <a:endParaRPr lang="en-US" altLang="ko-KR" sz="1000" smtClean="0"/>
          </a:p>
          <a:p>
            <a:pPr marL="266700" lvl="1" indent="-266700" fontAlgn="base">
              <a:spcBef>
                <a:spcPts val="0"/>
              </a:spcBef>
              <a:buSzPct val="65000"/>
            </a:pPr>
            <a:r>
              <a:rPr lang="ko-KR" altLang="en-US" sz="3200" smtClean="0"/>
              <a:t>서비스 </a:t>
            </a:r>
            <a:r>
              <a:rPr lang="en-US" altLang="ko-KR" sz="3200" smtClean="0"/>
              <a:t>API</a:t>
            </a:r>
            <a:r>
              <a:rPr lang="ko-KR" altLang="en-US" sz="3200" smtClean="0"/>
              <a:t> </a:t>
            </a:r>
            <a:endParaRPr lang="en-US" altLang="ko-KR" sz="3000" dirty="0" smtClean="0"/>
          </a:p>
          <a:p>
            <a:pPr marL="809625" lvl="2" indent="-266700" fontAlgn="base">
              <a:spcBef>
                <a:spcPts val="0"/>
              </a:spcBef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endParaRPr lang="en-US" altLang="ko-KR" sz="1000" smtClean="0"/>
          </a:p>
          <a:p>
            <a:pPr marL="542925" lvl="2" indent="-276225" fontAlgn="base">
              <a:lnSpc>
                <a:spcPct val="110000"/>
              </a:lnSpc>
              <a:spcBef>
                <a:spcPts val="0"/>
              </a:spcBef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en-US" altLang="ko-KR" sz="2700" smtClean="0"/>
              <a:t>JavaMail - J2EE</a:t>
            </a:r>
            <a:r>
              <a:rPr lang="ko-KR" altLang="en-US" sz="2700" smtClean="0"/>
              <a:t>에서 </a:t>
            </a:r>
            <a:r>
              <a:rPr lang="en-US" altLang="ko-KR" sz="2700" smtClean="0"/>
              <a:t>JavaMail API </a:t>
            </a:r>
            <a:r>
              <a:rPr lang="ko-KR" altLang="en-US" sz="2700" smtClean="0"/>
              <a:t>제공</a:t>
            </a:r>
            <a:endParaRPr lang="en-US" altLang="ko-KR" sz="2700" smtClean="0"/>
          </a:p>
          <a:p>
            <a:pPr marL="542925" lvl="2" indent="-276225" fontAlgn="base">
              <a:spcBef>
                <a:spcPts val="0"/>
              </a:spcBef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endParaRPr lang="en-US" altLang="ko-KR" sz="1000" smtClean="0"/>
          </a:p>
          <a:p>
            <a:pPr marL="542925" lvl="2" indent="-276225" fontAlgn="base">
              <a:lnSpc>
                <a:spcPct val="110000"/>
              </a:lnSpc>
              <a:spcBef>
                <a:spcPts val="0"/>
              </a:spcBef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en-US" altLang="ko-KR" sz="2700" smtClean="0"/>
              <a:t>JTA(Java Transaction API) - EJB</a:t>
            </a:r>
            <a:r>
              <a:rPr lang="ko-KR" altLang="en-US" sz="2700" smtClean="0"/>
              <a:t>등과 같은 컴포넌트들에 대한 트랜잭션 관리를 자동화 해줄 수 있는 스펙을 정의</a:t>
            </a:r>
            <a:endParaRPr lang="en-US" altLang="ko-KR" sz="2700" smtClean="0"/>
          </a:p>
          <a:p>
            <a:pPr marL="542925" lvl="2" indent="-276225" fontAlgn="base">
              <a:spcBef>
                <a:spcPts val="0"/>
              </a:spcBef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endParaRPr lang="en-US" altLang="ko-KR" sz="1000" spc="-30" smtClean="0"/>
          </a:p>
          <a:p>
            <a:pPr marL="542925" lvl="2" indent="-276225" fontAlgn="base">
              <a:lnSpc>
                <a:spcPct val="110000"/>
              </a:lnSpc>
              <a:spcBef>
                <a:spcPts val="0"/>
              </a:spcBef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en-US" altLang="ko-KR" sz="2700" spc="-50" smtClean="0"/>
              <a:t>JMS(Java Massaging System) - </a:t>
            </a:r>
            <a:r>
              <a:rPr lang="ko-KR" altLang="en-US" sz="2700" spc="-50" smtClean="0"/>
              <a:t>발생한 에러에 쓰러</a:t>
            </a:r>
            <a:r>
              <a:rPr lang="ko-KR" altLang="en-US" sz="2700" spc="-30" smtClean="0"/>
              <a:t>지지 않고 잘 견뎌낼 수 있는 애플리케이션 메시지를 주고받을 수 있도록 해주는 표준적 </a:t>
            </a:r>
            <a:r>
              <a:rPr lang="en-US" altLang="ko-KR" sz="2700" spc="-30" smtClean="0"/>
              <a:t>API</a:t>
            </a:r>
            <a:r>
              <a:rPr lang="ko-KR" altLang="en-US" sz="2700" spc="-30" smtClean="0"/>
              <a:t>를 제공</a:t>
            </a:r>
            <a:endParaRPr lang="en-US" altLang="ko-KR" sz="2700" spc="-30" smtClean="0"/>
          </a:p>
        </p:txBody>
      </p:sp>
      <p:sp>
        <p:nvSpPr>
          <p:cNvPr id="9" name="직사각형 8"/>
          <p:cNvSpPr/>
          <p:nvPr/>
        </p:nvSpPr>
        <p:spPr>
          <a:xfrm>
            <a:off x="755576" y="1268760"/>
            <a:ext cx="247535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en-US" altLang="ko-KR" sz="3600" b="1" smtClean="0">
                <a:solidFill>
                  <a:srgbClr val="C00000"/>
                </a:solidFill>
              </a:rPr>
              <a:t>JSP</a:t>
            </a:r>
            <a:r>
              <a:rPr lang="ko-KR" altLang="en-US" sz="3600" b="1" smtClean="0">
                <a:solidFill>
                  <a:srgbClr val="C00000"/>
                </a:solidFill>
              </a:rPr>
              <a:t>의 개요</a:t>
            </a:r>
            <a:endParaRPr lang="en-US" altLang="ko-KR" sz="3600" b="1" smtClean="0">
              <a:solidFill>
                <a:srgbClr val="C00000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465733"/>
            <a:ext cx="288000" cy="328390"/>
          </a:xfrm>
          <a:prstGeom prst="rect">
            <a:avLst/>
          </a:prstGeom>
        </p:spPr>
      </p:pic>
      <p:grpSp>
        <p:nvGrpSpPr>
          <p:cNvPr id="4" name="그룹 10"/>
          <p:cNvGrpSpPr/>
          <p:nvPr/>
        </p:nvGrpSpPr>
        <p:grpSpPr>
          <a:xfrm>
            <a:off x="3131920" y="205026"/>
            <a:ext cx="720000" cy="847710"/>
            <a:chOff x="2843888" y="205026"/>
            <a:chExt cx="720000" cy="847710"/>
          </a:xfrm>
        </p:grpSpPr>
        <p:pic>
          <p:nvPicPr>
            <p:cNvPr id="12" name="그림 11" descr="동글2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3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</p:spTree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514350" indent="-514350" fontAlgn="base"/>
            <a:r>
              <a:rPr lang="en-US" altLang="ko-KR" spc="-100" smtClean="0"/>
              <a:t>JSP </a:t>
            </a:r>
            <a:r>
              <a:rPr lang="ko-KR" altLang="en-US" spc="-100" smtClean="0"/>
              <a:t>및 서블릿의 개요</a:t>
            </a:r>
            <a:endParaRPr lang="ko-KR" altLang="en-US" spc="-100" dirty="0" smtClean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33053" y="1988840"/>
            <a:ext cx="8460000" cy="4680000"/>
          </a:xfrm>
          <a:prstGeom prst="roundRect">
            <a:avLst>
              <a:gd name="adj" fmla="val 3529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effectLst>
            <a:outerShdw blurRad="44450" dist="27940" dir="5400000" algn="ctr" rotWithShape="0">
              <a:srgbClr val="000000">
                <a:alpha val="36000"/>
              </a:srgbClr>
            </a:outerShdw>
          </a:effectLst>
          <a:scene3d>
            <a:camera prst="orthographicFront"/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txBody>
          <a:bodyPr lIns="90000" rIns="90000">
            <a:normAutofit/>
          </a:bodyPr>
          <a:lstStyle/>
          <a:p>
            <a:pPr marL="542925" lvl="1" indent="-276225" fontAlgn="base">
              <a:spcBef>
                <a:spcPts val="0"/>
              </a:spcBef>
              <a:buSzPct val="65000"/>
            </a:pPr>
            <a:endParaRPr lang="en-US" altLang="ko-KR" sz="1000" smtClean="0"/>
          </a:p>
          <a:p>
            <a:pPr marL="266700" lvl="1" indent="-266700" fontAlgn="base">
              <a:spcBef>
                <a:spcPts val="0"/>
              </a:spcBef>
              <a:buSzPct val="65000"/>
            </a:pPr>
            <a:r>
              <a:rPr lang="ko-KR" altLang="en-US" sz="3200" smtClean="0"/>
              <a:t>서비스 </a:t>
            </a:r>
            <a:r>
              <a:rPr lang="en-US" altLang="ko-KR" sz="3200" smtClean="0"/>
              <a:t>API</a:t>
            </a:r>
            <a:r>
              <a:rPr lang="ko-KR" altLang="en-US" sz="3200" smtClean="0"/>
              <a:t> </a:t>
            </a:r>
            <a:endParaRPr lang="en-US" altLang="ko-KR" sz="3000" dirty="0" smtClean="0"/>
          </a:p>
          <a:p>
            <a:pPr marL="809625" lvl="2" indent="-266700" fontAlgn="base">
              <a:spcBef>
                <a:spcPts val="0"/>
              </a:spcBef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endParaRPr lang="en-US" altLang="ko-KR" sz="1000" smtClean="0"/>
          </a:p>
          <a:p>
            <a:pPr marL="542925" lvl="2" indent="-276225" fontAlgn="base">
              <a:spcBef>
                <a:spcPts val="0"/>
              </a:spcBef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en-US" altLang="ko-KR" sz="2800" smtClean="0"/>
              <a:t>JNDI(Java Naming and Directory Interface)</a:t>
            </a:r>
            <a:br>
              <a:rPr lang="en-US" altLang="ko-KR" sz="2800" smtClean="0"/>
            </a:br>
            <a:r>
              <a:rPr lang="ko-KR" altLang="en-US" sz="2800" spc="-50" smtClean="0"/>
              <a:t>기업형의 네이밍과 디렉토리 서비스</a:t>
            </a:r>
            <a:r>
              <a:rPr lang="en-US" altLang="ko-KR" sz="2800" spc="-50" smtClean="0"/>
              <a:t>(naming and</a:t>
            </a:r>
            <a:r>
              <a:rPr lang="en-US" altLang="ko-KR" sz="2800" smtClean="0"/>
              <a:t> directory service) </a:t>
            </a:r>
            <a:r>
              <a:rPr lang="ko-KR" altLang="en-US" sz="2800" smtClean="0"/>
              <a:t>에 대해 접근할 수 있도록 해주는 </a:t>
            </a:r>
            <a:r>
              <a:rPr lang="en-US" altLang="ko-KR" sz="2800" smtClean="0"/>
              <a:t>API</a:t>
            </a:r>
            <a:endParaRPr lang="en-US" altLang="ko-KR" sz="2800" spc="-30" smtClean="0"/>
          </a:p>
        </p:txBody>
      </p:sp>
      <p:sp>
        <p:nvSpPr>
          <p:cNvPr id="9" name="직사각형 8"/>
          <p:cNvSpPr/>
          <p:nvPr/>
        </p:nvSpPr>
        <p:spPr>
          <a:xfrm>
            <a:off x="755576" y="1268760"/>
            <a:ext cx="247535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en-US" altLang="ko-KR" sz="3600" b="1" smtClean="0">
                <a:solidFill>
                  <a:srgbClr val="C00000"/>
                </a:solidFill>
              </a:rPr>
              <a:t>JSP</a:t>
            </a:r>
            <a:r>
              <a:rPr lang="ko-KR" altLang="en-US" sz="3600" b="1" smtClean="0">
                <a:solidFill>
                  <a:srgbClr val="C00000"/>
                </a:solidFill>
              </a:rPr>
              <a:t>의 개요</a:t>
            </a:r>
            <a:endParaRPr lang="en-US" altLang="ko-KR" sz="3600" b="1" smtClean="0">
              <a:solidFill>
                <a:srgbClr val="C00000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465733"/>
            <a:ext cx="288000" cy="328390"/>
          </a:xfrm>
          <a:prstGeom prst="rect">
            <a:avLst/>
          </a:prstGeom>
        </p:spPr>
      </p:pic>
      <p:grpSp>
        <p:nvGrpSpPr>
          <p:cNvPr id="4" name="그룹 10"/>
          <p:cNvGrpSpPr/>
          <p:nvPr/>
        </p:nvGrpSpPr>
        <p:grpSpPr>
          <a:xfrm>
            <a:off x="3131920" y="205026"/>
            <a:ext cx="720000" cy="847710"/>
            <a:chOff x="2843888" y="205026"/>
            <a:chExt cx="720000" cy="847710"/>
          </a:xfrm>
        </p:grpSpPr>
        <p:pic>
          <p:nvPicPr>
            <p:cNvPr id="12" name="그림 11" descr="동글2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3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</p:spTree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514350" indent="-514350" fontAlgn="base"/>
            <a:r>
              <a:rPr lang="en-US" altLang="ko-KR" spc="-100" smtClean="0"/>
              <a:t>JSP </a:t>
            </a:r>
            <a:r>
              <a:rPr lang="ko-KR" altLang="en-US" spc="-100" smtClean="0"/>
              <a:t>및 서블릿의 개요</a:t>
            </a:r>
            <a:endParaRPr lang="ko-KR" altLang="en-US" spc="-100" dirty="0" smtClean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33053" y="1988840"/>
            <a:ext cx="8460000" cy="4680000"/>
          </a:xfrm>
          <a:prstGeom prst="roundRect">
            <a:avLst>
              <a:gd name="adj" fmla="val 3529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effectLst>
            <a:outerShdw blurRad="44450" dist="27940" dir="5400000" algn="ctr" rotWithShape="0">
              <a:srgbClr val="000000">
                <a:alpha val="36000"/>
              </a:srgbClr>
            </a:outerShdw>
          </a:effectLst>
          <a:scene3d>
            <a:camera prst="orthographicFront"/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txBody>
          <a:bodyPr lIns="90000" rIns="90000">
            <a:normAutofit/>
          </a:bodyPr>
          <a:lstStyle/>
          <a:p>
            <a:pPr marL="542925" lvl="1" indent="-276225" fontAlgn="base">
              <a:spcBef>
                <a:spcPts val="0"/>
              </a:spcBef>
              <a:buSzPct val="65000"/>
            </a:pPr>
            <a:endParaRPr lang="en-US" altLang="ko-KR" sz="1000" smtClean="0"/>
          </a:p>
          <a:p>
            <a:pPr marL="266700" lvl="1" indent="-266700" fontAlgn="base">
              <a:spcBef>
                <a:spcPts val="0"/>
              </a:spcBef>
              <a:buSzPct val="65000"/>
            </a:pPr>
            <a:r>
              <a:rPr lang="en-US" altLang="ko-KR" sz="3200" smtClean="0"/>
              <a:t>JSP </a:t>
            </a:r>
            <a:r>
              <a:rPr lang="ko-KR" altLang="en-US" sz="3200" smtClean="0"/>
              <a:t>페이지의 구조 </a:t>
            </a:r>
            <a:endParaRPr lang="en-US" altLang="ko-KR" sz="3000" dirty="0" smtClean="0"/>
          </a:p>
          <a:p>
            <a:pPr marL="809625" lvl="2" indent="-266700" fontAlgn="base">
              <a:spcBef>
                <a:spcPts val="0"/>
              </a:spcBef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endParaRPr lang="en-US" altLang="ko-KR" sz="1000" smtClean="0"/>
          </a:p>
          <a:p>
            <a:pPr marL="542925" lvl="2" indent="-276225" fontAlgn="base">
              <a:spcBef>
                <a:spcPts val="0"/>
              </a:spcBef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ko-KR" altLang="en-US" sz="2800" smtClean="0"/>
              <a:t>정적페이지 </a:t>
            </a:r>
            <a:r>
              <a:rPr lang="en-US" altLang="ko-KR" sz="2800" smtClean="0"/>
              <a:t>+ </a:t>
            </a:r>
            <a:r>
              <a:rPr lang="ko-KR" altLang="en-US" sz="2800" smtClean="0"/>
              <a:t>동적페이지 </a:t>
            </a:r>
            <a:r>
              <a:rPr lang="en-US" altLang="ko-KR" sz="2800" smtClean="0"/>
              <a:t>= JSP</a:t>
            </a:r>
          </a:p>
          <a:p>
            <a:pPr marL="542925" lvl="2" indent="-276225" fontAlgn="base">
              <a:spcBef>
                <a:spcPts val="0"/>
              </a:spcBef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endParaRPr lang="en-US" altLang="ko-KR" sz="1000" smtClean="0"/>
          </a:p>
          <a:p>
            <a:pPr marL="542925" lvl="2" indent="-276225" fontAlgn="base">
              <a:spcBef>
                <a:spcPts val="0"/>
              </a:spcBef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ko-KR" altLang="en-US" sz="2800" smtClean="0"/>
              <a:t>정적페이지 구현 </a:t>
            </a:r>
            <a:r>
              <a:rPr lang="en-US" altLang="ko-KR" sz="2800" smtClean="0"/>
              <a:t>: HTML</a:t>
            </a:r>
            <a:r>
              <a:rPr lang="ko-KR" altLang="en-US" sz="2800" smtClean="0"/>
              <a:t>태그</a:t>
            </a:r>
            <a:endParaRPr lang="en-US" altLang="ko-KR" sz="2800" smtClean="0"/>
          </a:p>
          <a:p>
            <a:pPr marL="542925" lvl="2" indent="-276225" fontAlgn="base">
              <a:spcBef>
                <a:spcPts val="0"/>
              </a:spcBef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endParaRPr lang="en-US" altLang="ko-KR" sz="1000" smtClean="0"/>
          </a:p>
          <a:p>
            <a:pPr marL="542925" lvl="2" indent="-276225" fontAlgn="base">
              <a:spcBef>
                <a:spcPts val="0"/>
              </a:spcBef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ko-KR" altLang="en-US" sz="2800" smtClean="0"/>
              <a:t>동적페이지 구현 </a:t>
            </a:r>
            <a:r>
              <a:rPr lang="en-US" altLang="ko-KR" sz="2800" smtClean="0"/>
              <a:t>: &lt;%@ %&gt;, &lt;% %&gt;, &lt;%= %&gt; </a:t>
            </a:r>
            <a:r>
              <a:rPr lang="ko-KR" altLang="en-US" sz="2800" smtClean="0"/>
              <a:t>등의 스크립트 사용</a:t>
            </a:r>
            <a:endParaRPr lang="en-US" altLang="ko-KR" sz="2800" spc="-30" smtClean="0"/>
          </a:p>
        </p:txBody>
      </p:sp>
      <p:sp>
        <p:nvSpPr>
          <p:cNvPr id="9" name="직사각형 8"/>
          <p:cNvSpPr/>
          <p:nvPr/>
        </p:nvSpPr>
        <p:spPr>
          <a:xfrm>
            <a:off x="755576" y="1268760"/>
            <a:ext cx="247535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en-US" altLang="ko-KR" sz="3600" b="1" smtClean="0">
                <a:solidFill>
                  <a:srgbClr val="C00000"/>
                </a:solidFill>
              </a:rPr>
              <a:t>JSP</a:t>
            </a:r>
            <a:r>
              <a:rPr lang="ko-KR" altLang="en-US" sz="3600" b="1" smtClean="0">
                <a:solidFill>
                  <a:srgbClr val="C00000"/>
                </a:solidFill>
              </a:rPr>
              <a:t>의 개요</a:t>
            </a:r>
            <a:endParaRPr lang="en-US" altLang="ko-KR" sz="3600" b="1" smtClean="0">
              <a:solidFill>
                <a:srgbClr val="C00000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465733"/>
            <a:ext cx="288000" cy="328390"/>
          </a:xfrm>
          <a:prstGeom prst="rect">
            <a:avLst/>
          </a:prstGeom>
        </p:spPr>
      </p:pic>
      <p:grpSp>
        <p:nvGrpSpPr>
          <p:cNvPr id="4" name="그룹 10"/>
          <p:cNvGrpSpPr/>
          <p:nvPr/>
        </p:nvGrpSpPr>
        <p:grpSpPr>
          <a:xfrm>
            <a:off x="3131920" y="205026"/>
            <a:ext cx="720000" cy="847710"/>
            <a:chOff x="2843888" y="205026"/>
            <a:chExt cx="720000" cy="847710"/>
          </a:xfrm>
        </p:grpSpPr>
        <p:pic>
          <p:nvPicPr>
            <p:cNvPr id="12" name="그림 11" descr="동글2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3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</p:spTree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514350" indent="-514350" fontAlgn="base"/>
            <a:r>
              <a:rPr lang="en-US" altLang="ko-KR" spc="-100" smtClean="0"/>
              <a:t>JSP </a:t>
            </a:r>
            <a:r>
              <a:rPr lang="ko-KR" altLang="en-US" spc="-100" smtClean="0"/>
              <a:t>및 서블릿의 개요</a:t>
            </a:r>
            <a:endParaRPr lang="ko-KR" altLang="en-US" spc="-100" dirty="0" smtClean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33053" y="1988840"/>
            <a:ext cx="8460000" cy="4680000"/>
          </a:xfrm>
          <a:prstGeom prst="roundRect">
            <a:avLst>
              <a:gd name="adj" fmla="val 2918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effectLst>
            <a:outerShdw blurRad="44450" dist="27940" dir="5400000" algn="ctr" rotWithShape="0">
              <a:srgbClr val="000000">
                <a:alpha val="36000"/>
              </a:srgbClr>
            </a:outerShdw>
          </a:effectLst>
          <a:scene3d>
            <a:camera prst="orthographicFront"/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txBody>
          <a:bodyPr lIns="90000" rIns="90000">
            <a:normAutofit/>
          </a:bodyPr>
          <a:lstStyle/>
          <a:p>
            <a:pPr marL="542925" lvl="1" indent="-276225" fontAlgn="base">
              <a:spcBef>
                <a:spcPts val="0"/>
              </a:spcBef>
              <a:buSzPct val="65000"/>
            </a:pPr>
            <a:endParaRPr lang="en-US" altLang="ko-KR" sz="1000" smtClean="0"/>
          </a:p>
          <a:p>
            <a:pPr marL="266700" lvl="1" indent="-266700" fontAlgn="base">
              <a:spcBef>
                <a:spcPts val="0"/>
              </a:spcBef>
              <a:buSzPct val="65000"/>
            </a:pPr>
            <a:r>
              <a:rPr lang="en-US" altLang="ko-KR" sz="3200" smtClean="0"/>
              <a:t>JSP </a:t>
            </a:r>
            <a:r>
              <a:rPr lang="ko-KR" altLang="en-US" sz="3200" smtClean="0"/>
              <a:t>페이지의 구조</a:t>
            </a:r>
            <a:endParaRPr lang="en-US" altLang="ko-KR" sz="3000" dirty="0" smtClean="0"/>
          </a:p>
        </p:txBody>
      </p:sp>
      <p:sp>
        <p:nvSpPr>
          <p:cNvPr id="9" name="직사각형 8"/>
          <p:cNvSpPr/>
          <p:nvPr/>
        </p:nvSpPr>
        <p:spPr>
          <a:xfrm>
            <a:off x="755576" y="1268760"/>
            <a:ext cx="247535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en-US" altLang="ko-KR" sz="3600" b="1" smtClean="0">
                <a:solidFill>
                  <a:srgbClr val="C00000"/>
                </a:solidFill>
              </a:rPr>
              <a:t>JSP</a:t>
            </a:r>
            <a:r>
              <a:rPr lang="ko-KR" altLang="en-US" sz="3600" b="1" smtClean="0">
                <a:solidFill>
                  <a:srgbClr val="C00000"/>
                </a:solidFill>
              </a:rPr>
              <a:t>의 개요</a:t>
            </a:r>
            <a:endParaRPr lang="en-US" altLang="ko-KR" sz="3600" b="1" smtClean="0">
              <a:solidFill>
                <a:srgbClr val="C00000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465733"/>
            <a:ext cx="288000" cy="328390"/>
          </a:xfrm>
          <a:prstGeom prst="rect">
            <a:avLst/>
          </a:prstGeom>
        </p:spPr>
      </p:pic>
      <p:grpSp>
        <p:nvGrpSpPr>
          <p:cNvPr id="4" name="그룹 10"/>
          <p:cNvGrpSpPr/>
          <p:nvPr/>
        </p:nvGrpSpPr>
        <p:grpSpPr>
          <a:xfrm>
            <a:off x="3131920" y="205026"/>
            <a:ext cx="720000" cy="847710"/>
            <a:chOff x="2843888" y="205026"/>
            <a:chExt cx="720000" cy="847710"/>
          </a:xfrm>
        </p:grpSpPr>
        <p:pic>
          <p:nvPicPr>
            <p:cNvPr id="12" name="그림 11" descr="동글2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3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11" name="내용 개체 틀 3"/>
          <p:cNvSpPr txBox="1">
            <a:spLocks/>
          </p:cNvSpPr>
          <p:nvPr/>
        </p:nvSpPr>
        <p:spPr>
          <a:xfrm>
            <a:off x="4048894" y="1960264"/>
            <a:ext cx="4752528" cy="4572000"/>
          </a:xfrm>
          <a:prstGeom prst="rect">
            <a:avLst/>
          </a:prstGeom>
        </p:spPr>
        <p:txBody>
          <a:bodyPr lIns="36000" rIns="36000" anchor="ctr">
            <a:noAutofit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ko-KR" sz="17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&lt;html&gt;</a:t>
            </a: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ko-KR" sz="17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&lt;head&gt;</a:t>
            </a: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ko-KR" sz="17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&lt;meta charset="UTF-8"&gt;</a:t>
            </a: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ko-KR" sz="17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&lt;title&gt;JSP </a:t>
            </a:r>
            <a:r>
              <a:rPr kumimoji="0" lang="ko-KR" altLang="en-US" sz="17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예제</a:t>
            </a:r>
            <a:r>
              <a:rPr kumimoji="0" lang="en-US" altLang="ko-KR" sz="17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&lt;/title&gt;</a:t>
            </a: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ko-KR" sz="17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&lt;/head&gt;</a:t>
            </a: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ko-KR" sz="17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&lt;body&gt;</a:t>
            </a: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ko-KR" sz="17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&lt;% Date nowDate = new Date();</a:t>
            </a:r>
            <a:endParaRPr kumimoji="0" lang="ko-KR" altLang="en-US" sz="17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ko-KR" sz="17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   SimpleDateFormat dateFormat = new     </a:t>
            </a:r>
            <a:br>
              <a:rPr kumimoji="0" lang="en-US" altLang="ko-KR" sz="17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altLang="ko-KR" sz="17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SimpleDateFormat("yyyy</a:t>
            </a:r>
            <a:r>
              <a:rPr kumimoji="0" lang="ko-KR" altLang="en-US" sz="17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년</a:t>
            </a:r>
            <a:r>
              <a:rPr kumimoji="0" lang="en-US" altLang="ko-KR" sz="17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MM</a:t>
            </a:r>
            <a:r>
              <a:rPr kumimoji="0" lang="ko-KR" altLang="en-US" sz="17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월</a:t>
            </a:r>
            <a:r>
              <a:rPr kumimoji="0" lang="en-US" altLang="ko-KR" sz="17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dd</a:t>
            </a:r>
            <a:r>
              <a:rPr kumimoji="0" lang="ko-KR" altLang="en-US" sz="17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일</a:t>
            </a:r>
            <a:r>
              <a:rPr kumimoji="0" lang="en-US" altLang="ko-KR" sz="17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");</a:t>
            </a: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ko-KR" sz="17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   </a:t>
            </a:r>
            <a:r>
              <a:rPr kumimoji="0" lang="en-US" altLang="ko-KR" sz="1700" b="0" i="0" u="none" strike="noStrike" kern="1200" cap="none" spc="-100" normalizeH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String formatDate = dateFormat.format(nowDate);</a:t>
            </a: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ko-KR" sz="17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%&gt;</a:t>
            </a: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ko-KR" altLang="en-US" sz="17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현재 날짜는 </a:t>
            </a:r>
            <a:r>
              <a:rPr kumimoji="0" lang="en-US" altLang="ko-KR" sz="17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&lt;%= formatDate%&gt; </a:t>
            </a:r>
            <a:r>
              <a:rPr kumimoji="0" lang="ko-KR" altLang="en-US" sz="17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입니다</a:t>
            </a:r>
            <a:r>
              <a:rPr kumimoji="0" lang="en-US" altLang="ko-KR" sz="17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.&lt;/p&gt;</a:t>
            </a: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ko-KR" sz="17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&lt;/body&gt;</a:t>
            </a: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ko-KR" sz="17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/html&gt;</a:t>
            </a:r>
            <a:endParaRPr kumimoji="0" lang="ko-KR" altLang="en-US" sz="17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514350" indent="-514350" fontAlgn="base"/>
            <a:r>
              <a:rPr lang="en-US" altLang="ko-KR" spc="-100" smtClean="0"/>
              <a:t>JSP </a:t>
            </a:r>
            <a:r>
              <a:rPr lang="ko-KR" altLang="en-US" spc="-100" smtClean="0"/>
              <a:t>및 서블릿의 개요</a:t>
            </a:r>
            <a:endParaRPr lang="ko-KR" altLang="en-US" spc="-100" dirty="0" smtClean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33053" y="1988840"/>
            <a:ext cx="8460000" cy="4680000"/>
          </a:xfrm>
          <a:prstGeom prst="roundRect">
            <a:avLst>
              <a:gd name="adj" fmla="val 3529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effectLst>
            <a:outerShdw blurRad="44450" dist="27940" dir="5400000" algn="ctr" rotWithShape="0">
              <a:srgbClr val="000000">
                <a:alpha val="36000"/>
              </a:srgbClr>
            </a:outerShdw>
          </a:effectLst>
          <a:scene3d>
            <a:camera prst="orthographicFront"/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txBody>
          <a:bodyPr lIns="90000" rIns="90000">
            <a:normAutofit/>
          </a:bodyPr>
          <a:lstStyle/>
          <a:p>
            <a:pPr marL="542925" lvl="1" indent="-276225" fontAlgn="base">
              <a:spcBef>
                <a:spcPts val="0"/>
              </a:spcBef>
              <a:buSzPct val="65000"/>
            </a:pPr>
            <a:endParaRPr lang="en-US" altLang="ko-KR" sz="1000" smtClean="0"/>
          </a:p>
          <a:p>
            <a:pPr marL="266700" lvl="1" indent="-266700" fontAlgn="base">
              <a:spcBef>
                <a:spcPts val="0"/>
              </a:spcBef>
              <a:buSzPct val="65000"/>
            </a:pPr>
            <a:r>
              <a:rPr lang="ko-KR" altLang="en-US" sz="3200" smtClean="0"/>
              <a:t>멀티 쓰레딩으로 사용자 요구를 처리하고 가공해서 이에 대한 결과를 내보내는 구조</a:t>
            </a:r>
            <a:endParaRPr lang="en-US" altLang="ko-KR" sz="3200" smtClean="0"/>
          </a:p>
          <a:p>
            <a:pPr marL="266700" lvl="1" indent="-266700" fontAlgn="base">
              <a:spcBef>
                <a:spcPts val="0"/>
              </a:spcBef>
              <a:buSzPct val="65000"/>
            </a:pPr>
            <a:endParaRPr lang="en-US" altLang="ko-KR" sz="1000" smtClean="0"/>
          </a:p>
          <a:p>
            <a:pPr marL="266700" lvl="1" indent="-266700" fontAlgn="base">
              <a:spcBef>
                <a:spcPts val="0"/>
              </a:spcBef>
              <a:buSzPct val="65000"/>
            </a:pPr>
            <a:r>
              <a:rPr lang="en-US" altLang="ko-KR" sz="3200" smtClean="0"/>
              <a:t>JSP </a:t>
            </a:r>
            <a:r>
              <a:rPr lang="ko-KR" altLang="en-US" sz="3200" smtClean="0"/>
              <a:t>페이지는 화면에 결과를 표시하는 정적인 부분을 담당</a:t>
            </a:r>
            <a:r>
              <a:rPr lang="en-US" altLang="ko-KR" sz="3200" smtClean="0"/>
              <a:t>,</a:t>
            </a:r>
            <a:r>
              <a:rPr lang="ko-KR" altLang="en-US" sz="3200" smtClean="0"/>
              <a:t> 서블릿은 웹 어플리케이션의 흐름을 제어해서 효율적인 웹 사이트를 구성</a:t>
            </a:r>
            <a:endParaRPr lang="en-US" altLang="ko-KR" sz="3000" dirty="0" smtClean="0"/>
          </a:p>
        </p:txBody>
      </p:sp>
      <p:sp>
        <p:nvSpPr>
          <p:cNvPr id="9" name="직사각형 8"/>
          <p:cNvSpPr/>
          <p:nvPr/>
        </p:nvSpPr>
        <p:spPr>
          <a:xfrm>
            <a:off x="755576" y="1268760"/>
            <a:ext cx="311655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ko-KR" altLang="en-US" sz="3600" b="1" smtClean="0">
                <a:solidFill>
                  <a:srgbClr val="C00000"/>
                </a:solidFill>
              </a:rPr>
              <a:t>서블릿의 개요</a:t>
            </a:r>
            <a:endParaRPr lang="en-US" altLang="ko-KR" sz="3600" b="1" smtClean="0">
              <a:solidFill>
                <a:srgbClr val="C00000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465733"/>
            <a:ext cx="288000" cy="328390"/>
          </a:xfrm>
          <a:prstGeom prst="rect">
            <a:avLst/>
          </a:prstGeom>
        </p:spPr>
      </p:pic>
      <p:grpSp>
        <p:nvGrpSpPr>
          <p:cNvPr id="4" name="그룹 10"/>
          <p:cNvGrpSpPr/>
          <p:nvPr/>
        </p:nvGrpSpPr>
        <p:grpSpPr>
          <a:xfrm>
            <a:off x="3131920" y="205026"/>
            <a:ext cx="720000" cy="847710"/>
            <a:chOff x="2843888" y="205026"/>
            <a:chExt cx="720000" cy="847710"/>
          </a:xfrm>
        </p:grpSpPr>
        <p:pic>
          <p:nvPicPr>
            <p:cNvPr id="12" name="그림 11" descr="동글2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3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목차</a:t>
            </a:r>
            <a:r>
              <a:rPr lang="en-US" altLang="ko-KR" smtClean="0"/>
              <a:t>(2/2)</a:t>
            </a:r>
            <a:endParaRPr lang="ko-KR" altLang="en-US"/>
          </a:p>
        </p:txBody>
      </p:sp>
      <p:sp>
        <p:nvSpPr>
          <p:cNvPr id="4" name="모서리가 둥근 직사각형 3"/>
          <p:cNvSpPr/>
          <p:nvPr/>
        </p:nvSpPr>
        <p:spPr>
          <a:xfrm>
            <a:off x="1115616" y="2889992"/>
            <a:ext cx="6840000" cy="900000"/>
          </a:xfrm>
          <a:prstGeom prst="roundRect">
            <a:avLst>
              <a:gd name="adj" fmla="val 8104"/>
            </a:avLst>
          </a:prstGeom>
          <a:solidFill>
            <a:schemeClr val="bg1"/>
          </a:soli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just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800" b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itchFamily="50" charset="-127"/>
                <a:ea typeface="나눔고딕 ExtraBold" pitchFamily="50" charset="-127"/>
              </a:rPr>
              <a:t>웹 애플리케이션 구현 방식</a:t>
            </a:r>
            <a:endParaRPr kumimoji="0" lang="ko-KR" altLang="en-US" sz="2800" b="1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1115616" y="4761248"/>
            <a:ext cx="6840000" cy="900000"/>
          </a:xfrm>
          <a:prstGeom prst="roundRect">
            <a:avLst>
              <a:gd name="adj" fmla="val 8104"/>
            </a:avLst>
          </a:prstGeom>
          <a:solidFill>
            <a:schemeClr val="bg1"/>
          </a:soli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just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800" b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itchFamily="50" charset="-127"/>
                <a:ea typeface="나눔고딕 ExtraBold" pitchFamily="50" charset="-127"/>
              </a:rPr>
              <a:t>JSP</a:t>
            </a:r>
            <a:r>
              <a:rPr kumimoji="0" lang="ko-KR" altLang="en-US" sz="2800" b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itchFamily="50" charset="-127"/>
                <a:ea typeface="나눔고딕 ExtraBold" pitchFamily="50" charset="-127"/>
              </a:rPr>
              <a:t>의 개요</a:t>
            </a:r>
            <a:endParaRPr kumimoji="0" lang="ko-KR" altLang="en-US" sz="2800" b="1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1115616" y="1916832"/>
            <a:ext cx="6840000" cy="900000"/>
          </a:xfrm>
          <a:prstGeom prst="roundRect">
            <a:avLst>
              <a:gd name="adj" fmla="val 8104"/>
            </a:avLst>
          </a:prstGeom>
          <a:solidFill>
            <a:schemeClr val="bg1"/>
          </a:soli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just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800" b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itchFamily="50" charset="-127"/>
                <a:ea typeface="나눔고딕 ExtraBold" pitchFamily="50" charset="-127"/>
              </a:rPr>
              <a:t>웹</a:t>
            </a:r>
            <a:r>
              <a:rPr kumimoji="0" lang="en-US" altLang="ko-KR" sz="2800" b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itchFamily="50" charset="-127"/>
                <a:ea typeface="나눔고딕 ExtraBold" pitchFamily="50" charset="-127"/>
              </a:rPr>
              <a:t> </a:t>
            </a:r>
            <a:r>
              <a:rPr kumimoji="0" lang="ko-KR" altLang="en-US" sz="2800" b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itchFamily="50" charset="-127"/>
                <a:ea typeface="나눔고딕 ExtraBold" pitchFamily="50" charset="-127"/>
              </a:rPr>
              <a:t>애플리케이션 처리 방식</a:t>
            </a:r>
            <a:endParaRPr kumimoji="0" lang="ko-KR" altLang="en-US" sz="2800" b="1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1115616" y="5733256"/>
            <a:ext cx="6840000" cy="900000"/>
          </a:xfrm>
          <a:prstGeom prst="roundRect">
            <a:avLst>
              <a:gd name="adj" fmla="val 8104"/>
            </a:avLst>
          </a:prstGeom>
          <a:solidFill>
            <a:schemeClr val="bg1"/>
          </a:soli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just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800" b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itchFamily="50" charset="-127"/>
                <a:ea typeface="나눔고딕 ExtraBold" pitchFamily="50" charset="-127"/>
              </a:rPr>
              <a:t>서블릿의 개요</a:t>
            </a:r>
            <a:endParaRPr kumimoji="0" lang="ko-KR" altLang="en-US" sz="2800" b="1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971520" y="1137306"/>
            <a:ext cx="8704627" cy="6354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14350" indent="-514350" fontAlgn="base">
              <a:lnSpc>
                <a:spcPts val="4600"/>
              </a:lnSpc>
              <a:spcBef>
                <a:spcPts val="0"/>
              </a:spcBef>
              <a:buNone/>
            </a:pPr>
            <a:r>
              <a:rPr lang="ko-KR" altLang="en-US" sz="3600" b="1" spc="-10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웹 애플리케이션 처리 방식 및 구현 방식 </a:t>
            </a:r>
            <a:endParaRPr lang="ko-KR" altLang="en-US" sz="3600" b="1" spc="-100" dirty="0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971520" y="4005064"/>
            <a:ext cx="3443571" cy="6822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14350" indent="-514350" fontAlgn="base">
              <a:lnSpc>
                <a:spcPts val="4600"/>
              </a:lnSpc>
              <a:spcBef>
                <a:spcPts val="0"/>
              </a:spcBef>
              <a:buNone/>
            </a:pPr>
            <a:r>
              <a:rPr lang="ko-KR" altLang="en-US" sz="4000" b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서블릿의 개요</a:t>
            </a:r>
            <a:endParaRPr lang="ko-KR" altLang="en-US" sz="4000" b="1" dirty="0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251520" y="1141130"/>
            <a:ext cx="720000" cy="847710"/>
            <a:chOff x="2843888" y="205026"/>
            <a:chExt cx="720000" cy="847710"/>
          </a:xfrm>
        </p:grpSpPr>
        <p:pic>
          <p:nvPicPr>
            <p:cNvPr id="13" name="그림 12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2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251520" y="4021450"/>
            <a:ext cx="720000" cy="847710"/>
            <a:chOff x="2843888" y="205026"/>
            <a:chExt cx="720000" cy="847710"/>
          </a:xfrm>
        </p:grpSpPr>
        <p:pic>
          <p:nvPicPr>
            <p:cNvPr id="16" name="그림 15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3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</p:spTree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514350" indent="-514350" fontAlgn="base"/>
            <a:r>
              <a:rPr lang="en-US" altLang="ko-KR" spc="-100" smtClean="0"/>
              <a:t>JSP </a:t>
            </a:r>
            <a:r>
              <a:rPr lang="ko-KR" altLang="en-US" spc="-100" smtClean="0"/>
              <a:t>및 서블릿의 개요</a:t>
            </a:r>
            <a:endParaRPr lang="ko-KR" altLang="en-US" spc="-100" dirty="0" smtClean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33053" y="1988840"/>
            <a:ext cx="8460000" cy="4680000"/>
          </a:xfrm>
          <a:prstGeom prst="roundRect">
            <a:avLst>
              <a:gd name="adj" fmla="val 3529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effectLst>
            <a:outerShdw blurRad="44450" dist="27940" dir="5400000" algn="ctr" rotWithShape="0">
              <a:srgbClr val="000000">
                <a:alpha val="36000"/>
              </a:srgbClr>
            </a:outerShdw>
          </a:effectLst>
          <a:scene3d>
            <a:camera prst="orthographicFront"/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txBody>
          <a:bodyPr lIns="90000" rIns="90000">
            <a:normAutofit/>
          </a:bodyPr>
          <a:lstStyle/>
          <a:p>
            <a:pPr marL="542925" lvl="1" indent="-276225" fontAlgn="base">
              <a:spcBef>
                <a:spcPts val="0"/>
              </a:spcBef>
              <a:buSzPct val="65000"/>
            </a:pPr>
            <a:endParaRPr lang="en-US" altLang="ko-KR" sz="1000" smtClean="0"/>
          </a:p>
          <a:p>
            <a:pPr marL="266700" lvl="1" indent="-266700" fontAlgn="base">
              <a:spcBef>
                <a:spcPts val="0"/>
              </a:spcBef>
              <a:buSzPct val="65000"/>
            </a:pPr>
            <a:r>
              <a:rPr lang="ko-KR" altLang="en-US" sz="3200" spc="-40" smtClean="0"/>
              <a:t>제너릭 서블릿은 </a:t>
            </a:r>
            <a:r>
              <a:rPr lang="en-US" altLang="ko-KR" sz="3200" spc="-40" smtClean="0"/>
              <a:t>javax.servlet.GenericServlet</a:t>
            </a:r>
            <a:r>
              <a:rPr lang="en-US" altLang="ko-KR" sz="3200" smtClean="0"/>
              <a:t> </a:t>
            </a:r>
            <a:r>
              <a:rPr lang="ko-KR" altLang="en-US" sz="3200" smtClean="0"/>
              <a:t>클래스를 상속받음</a:t>
            </a:r>
            <a:endParaRPr lang="en-US" altLang="ko-KR" sz="3200" smtClean="0"/>
          </a:p>
          <a:p>
            <a:pPr marL="266700" lvl="1" indent="-266700" fontAlgn="base">
              <a:spcBef>
                <a:spcPts val="0"/>
              </a:spcBef>
              <a:buSzPct val="65000"/>
            </a:pPr>
            <a:endParaRPr lang="en-US" altLang="ko-KR" sz="1000" smtClean="0"/>
          </a:p>
          <a:p>
            <a:pPr marL="266700" lvl="1" indent="-266700" fontAlgn="base">
              <a:spcBef>
                <a:spcPts val="0"/>
              </a:spcBef>
              <a:buSzPct val="65000"/>
            </a:pPr>
            <a:r>
              <a:rPr lang="en-US" altLang="ko-KR" sz="3200" spc="-40" smtClean="0"/>
              <a:t>HTTP </a:t>
            </a:r>
            <a:r>
              <a:rPr lang="ko-KR" altLang="en-US" sz="3200" spc="-40" smtClean="0"/>
              <a:t>서블릿은 </a:t>
            </a:r>
            <a:r>
              <a:rPr lang="en-US" altLang="ko-KR" sz="3200" spc="-40" smtClean="0"/>
              <a:t>javax.servlet.http.HttpServlet</a:t>
            </a:r>
            <a:r>
              <a:rPr lang="en-US" altLang="ko-KR" sz="3200" smtClean="0"/>
              <a:t> 클래스</a:t>
            </a:r>
            <a:r>
              <a:rPr lang="ko-KR" altLang="en-US" sz="3200" smtClean="0"/>
              <a:t>를 </a:t>
            </a:r>
            <a:r>
              <a:rPr lang="en-US" altLang="ko-KR" sz="3200" smtClean="0"/>
              <a:t>상속</a:t>
            </a:r>
            <a:r>
              <a:rPr lang="ko-KR" altLang="en-US" sz="3200" smtClean="0"/>
              <a:t>받아 생성</a:t>
            </a:r>
            <a:endParaRPr lang="en-US" altLang="ko-KR" sz="3000" dirty="0" smtClean="0"/>
          </a:p>
        </p:txBody>
      </p:sp>
      <p:sp>
        <p:nvSpPr>
          <p:cNvPr id="9" name="직사각형 8"/>
          <p:cNvSpPr/>
          <p:nvPr/>
        </p:nvSpPr>
        <p:spPr>
          <a:xfrm>
            <a:off x="755576" y="1268760"/>
            <a:ext cx="311655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ko-KR" altLang="en-US" sz="3600" b="1" smtClean="0">
                <a:solidFill>
                  <a:srgbClr val="C00000"/>
                </a:solidFill>
              </a:rPr>
              <a:t>서블릿의 개요</a:t>
            </a:r>
            <a:endParaRPr lang="en-US" altLang="ko-KR" sz="3600" b="1" smtClean="0">
              <a:solidFill>
                <a:srgbClr val="C00000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465733"/>
            <a:ext cx="288000" cy="328390"/>
          </a:xfrm>
          <a:prstGeom prst="rect">
            <a:avLst/>
          </a:prstGeom>
        </p:spPr>
      </p:pic>
      <p:grpSp>
        <p:nvGrpSpPr>
          <p:cNvPr id="4" name="그룹 10"/>
          <p:cNvGrpSpPr/>
          <p:nvPr/>
        </p:nvGrpSpPr>
        <p:grpSpPr>
          <a:xfrm>
            <a:off x="3131920" y="205026"/>
            <a:ext cx="720000" cy="847710"/>
            <a:chOff x="2843888" y="205026"/>
            <a:chExt cx="720000" cy="847710"/>
          </a:xfrm>
        </p:grpSpPr>
        <p:pic>
          <p:nvPicPr>
            <p:cNvPr id="12" name="그림 11" descr="동글2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3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</p:spTree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514350" indent="-514350" fontAlgn="base"/>
            <a:r>
              <a:rPr lang="en-US" altLang="ko-KR" spc="-100" smtClean="0"/>
              <a:t>JSP </a:t>
            </a:r>
            <a:r>
              <a:rPr lang="ko-KR" altLang="en-US" spc="-100" smtClean="0"/>
              <a:t>및 서블릿의 개요</a:t>
            </a:r>
            <a:endParaRPr lang="ko-KR" altLang="en-US" spc="-100" dirty="0" smtClean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33053" y="1988840"/>
            <a:ext cx="8460000" cy="4680000"/>
          </a:xfrm>
          <a:prstGeom prst="roundRect">
            <a:avLst>
              <a:gd name="adj" fmla="val 3529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effectLst>
            <a:outerShdw blurRad="44450" dist="27940" dir="5400000" algn="ctr" rotWithShape="0">
              <a:srgbClr val="000000">
                <a:alpha val="36000"/>
              </a:srgbClr>
            </a:outerShdw>
          </a:effectLst>
          <a:scene3d>
            <a:camera prst="orthographicFront"/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txBody>
          <a:bodyPr lIns="90000" rIns="90000">
            <a:normAutofit/>
          </a:bodyPr>
          <a:lstStyle/>
          <a:p>
            <a:pPr marL="542925" lvl="1" indent="-276225" fontAlgn="base">
              <a:spcBef>
                <a:spcPts val="0"/>
              </a:spcBef>
              <a:buSzPct val="65000"/>
            </a:pPr>
            <a:endParaRPr lang="en-US" altLang="ko-KR" sz="1000" smtClean="0"/>
          </a:p>
          <a:p>
            <a:pPr marL="266700" lvl="1" indent="-266700" fontAlgn="base">
              <a:spcBef>
                <a:spcPts val="0"/>
              </a:spcBef>
              <a:buSzPct val="65000"/>
            </a:pPr>
            <a:r>
              <a:rPr lang="en-US" altLang="ko-KR" sz="3200" smtClean="0"/>
              <a:t>HTTP</a:t>
            </a:r>
            <a:r>
              <a:rPr lang="ko-KR" altLang="en-US" sz="3200" smtClean="0"/>
              <a:t>서블릿의 요청과 응답 과정</a:t>
            </a:r>
            <a:endParaRPr lang="en-US" altLang="ko-KR" sz="3200" smtClean="0"/>
          </a:p>
        </p:txBody>
      </p:sp>
      <p:sp>
        <p:nvSpPr>
          <p:cNvPr id="9" name="직사각형 8"/>
          <p:cNvSpPr/>
          <p:nvPr/>
        </p:nvSpPr>
        <p:spPr>
          <a:xfrm>
            <a:off x="755576" y="1268760"/>
            <a:ext cx="311655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ko-KR" altLang="en-US" sz="3600" b="1" smtClean="0">
                <a:solidFill>
                  <a:srgbClr val="C00000"/>
                </a:solidFill>
              </a:rPr>
              <a:t>서블릿의 개요</a:t>
            </a:r>
            <a:endParaRPr lang="en-US" altLang="ko-KR" sz="3600" b="1" smtClean="0">
              <a:solidFill>
                <a:srgbClr val="C00000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465733"/>
            <a:ext cx="288000" cy="328390"/>
          </a:xfrm>
          <a:prstGeom prst="rect">
            <a:avLst/>
          </a:prstGeom>
        </p:spPr>
      </p:pic>
      <p:grpSp>
        <p:nvGrpSpPr>
          <p:cNvPr id="4" name="그룹 10"/>
          <p:cNvGrpSpPr/>
          <p:nvPr/>
        </p:nvGrpSpPr>
        <p:grpSpPr>
          <a:xfrm>
            <a:off x="3131920" y="205026"/>
            <a:ext cx="720000" cy="847710"/>
            <a:chOff x="2843888" y="205026"/>
            <a:chExt cx="720000" cy="847710"/>
          </a:xfrm>
        </p:grpSpPr>
        <p:pic>
          <p:nvPicPr>
            <p:cNvPr id="12" name="그림 11" descr="동글2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3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11" name="직사각형 10"/>
          <p:cNvSpPr/>
          <p:nvPr/>
        </p:nvSpPr>
        <p:spPr>
          <a:xfrm>
            <a:off x="2402418" y="6197242"/>
            <a:ext cx="432086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000" smtClean="0">
                <a:solidFill>
                  <a:srgbClr val="00AEEF"/>
                </a:solidFill>
              </a:rPr>
              <a:t>▲</a:t>
            </a:r>
            <a:r>
              <a:rPr lang="ko-KR" altLang="en-US" sz="2000" smtClean="0"/>
              <a:t> </a:t>
            </a:r>
            <a:r>
              <a:rPr lang="en-US" altLang="ko-KR" sz="2000" smtClean="0"/>
              <a:t>HTTP </a:t>
            </a:r>
            <a:r>
              <a:rPr lang="ko-KR" altLang="en-US" sz="2000" smtClean="0"/>
              <a:t>서블릿의 요청과 응답 과정</a:t>
            </a:r>
            <a:endParaRPr lang="ko-KR" altLang="en-US" sz="200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327448" y="2771403"/>
            <a:ext cx="6480000" cy="33025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 fontAlgn="base"/>
            <a:r>
              <a:rPr lang="ko-KR" altLang="en-US" smtClean="0"/>
              <a:t>웹 </a:t>
            </a:r>
            <a:r>
              <a:rPr lang="ko-KR" altLang="en-US" dirty="0" smtClean="0"/>
              <a:t>프로그래밍의 이해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2843888" y="205026"/>
            <a:ext cx="720000" cy="847710"/>
            <a:chOff x="2843888" y="205026"/>
            <a:chExt cx="720000" cy="847710"/>
          </a:xfrm>
        </p:grpSpPr>
        <p:pic>
          <p:nvPicPr>
            <p:cNvPr id="4" name="그림 3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1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7" name="모서리가 둥근 직사각형 6"/>
          <p:cNvSpPr/>
          <p:nvPr/>
        </p:nvSpPr>
        <p:spPr>
          <a:xfrm>
            <a:off x="337245" y="1981200"/>
            <a:ext cx="8460000" cy="4680000"/>
          </a:xfrm>
          <a:prstGeom prst="roundRect">
            <a:avLst>
              <a:gd name="adj" fmla="val 4733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66700" lvl="1" indent="-266700" fontAlgn="base">
              <a:buClr>
                <a:srgbClr val="00AEEF"/>
              </a:buClr>
              <a:buSzPct val="65000"/>
              <a:buFont typeface="Wingdings 2" pitchFamily="18" charset="2"/>
              <a:buChar char="¤"/>
            </a:pPr>
            <a:r>
              <a:rPr lang="en-US" altLang="ko-KR" sz="3000" spc="-20" smtClean="0">
                <a:solidFill>
                  <a:schemeClr val="tx1"/>
                </a:solidFill>
              </a:rPr>
              <a:t>HTML</a:t>
            </a:r>
            <a:r>
              <a:rPr lang="ko-KR" altLang="en-US" sz="3000" spc="-20" smtClean="0">
                <a:solidFill>
                  <a:schemeClr val="tx1"/>
                </a:solidFill>
              </a:rPr>
              <a:t>만으로는 데이터가 실시간으로 변화하는</a:t>
            </a:r>
            <a:r>
              <a:rPr lang="ko-KR" altLang="en-US" sz="3000" smtClean="0">
                <a:solidFill>
                  <a:schemeClr val="tx1"/>
                </a:solidFill>
              </a:rPr>
              <a:t> 것을 처리하거나 저장하기에는 불가능</a:t>
            </a:r>
            <a:endParaRPr lang="en-US" altLang="ko-KR" sz="30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AEEF"/>
              </a:buClr>
              <a:buSzPct val="65000"/>
              <a:buFont typeface="Wingdings 2" pitchFamily="18" charset="2"/>
              <a:buChar char="¤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AEEF"/>
              </a:buClr>
              <a:buSzPct val="65000"/>
              <a:buFont typeface="Wingdings 2" pitchFamily="18" charset="2"/>
              <a:buChar char="¤"/>
            </a:pPr>
            <a:r>
              <a:rPr lang="ko-KR" altLang="en-US" sz="3000" smtClean="0">
                <a:solidFill>
                  <a:schemeClr val="tx1"/>
                </a:solidFill>
              </a:rPr>
              <a:t>동적으로 변화하는 데이터를 처리하고 표시하기 위해서 개발된 것이 </a:t>
            </a:r>
            <a:r>
              <a:rPr lang="en-US" altLang="ko-KR" sz="3000" smtClean="0">
                <a:solidFill>
                  <a:schemeClr val="tx1"/>
                </a:solidFill>
              </a:rPr>
              <a:t>CGI, ASP, PHP, JSP</a:t>
            </a:r>
          </a:p>
          <a:p>
            <a:pPr marL="266700" lvl="1" indent="-266700" fontAlgn="base">
              <a:buClr>
                <a:srgbClr val="00AEEF"/>
              </a:buClr>
              <a:buSzPct val="65000"/>
              <a:buFont typeface="Wingdings 2" pitchFamily="18" charset="2"/>
              <a:buChar char="¤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AEEF"/>
              </a:buClr>
              <a:buSzPct val="65000"/>
              <a:buFont typeface="Wingdings 2" pitchFamily="18" charset="2"/>
              <a:buChar char="¤"/>
            </a:pPr>
            <a:r>
              <a:rPr lang="ko-KR" altLang="en-US" sz="3000" smtClean="0">
                <a:solidFill>
                  <a:schemeClr val="tx1"/>
                </a:solidFill>
              </a:rPr>
              <a:t>웹 프로그래밍은 기본적으로 클라이언트</a:t>
            </a:r>
            <a:r>
              <a:rPr lang="en-US" altLang="ko-KR" sz="3000" smtClean="0">
                <a:solidFill>
                  <a:schemeClr val="tx1"/>
                </a:solidFill>
              </a:rPr>
              <a:t>(Client)/</a:t>
            </a:r>
            <a:r>
              <a:rPr lang="ko-KR" altLang="en-US" sz="3000" smtClean="0">
                <a:solidFill>
                  <a:schemeClr val="tx1"/>
                </a:solidFill>
              </a:rPr>
              <a:t>서버</a:t>
            </a:r>
            <a:r>
              <a:rPr lang="en-US" altLang="ko-KR" sz="3000" smtClean="0">
                <a:solidFill>
                  <a:schemeClr val="tx1"/>
                </a:solidFill>
              </a:rPr>
              <a:t>(Server) </a:t>
            </a:r>
            <a:r>
              <a:rPr lang="ko-KR" altLang="en-US" sz="3000" smtClean="0">
                <a:solidFill>
                  <a:schemeClr val="tx1"/>
                </a:solidFill>
              </a:rPr>
              <a:t>방식</a:t>
            </a:r>
            <a:endParaRPr lang="ko-KR" altLang="en-US" sz="3000" dirty="0" smtClean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55576" y="1268760"/>
            <a:ext cx="466345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ko-KR" altLang="en-US" sz="3600" b="1" smtClean="0">
                <a:solidFill>
                  <a:srgbClr val="C00000"/>
                </a:solidFill>
              </a:rPr>
              <a:t>웹 프로그래밍의 개요</a:t>
            </a:r>
            <a:endParaRPr lang="en-US" altLang="ko-KR" sz="3600" b="1" smtClean="0">
              <a:solidFill>
                <a:srgbClr val="C00000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465733"/>
            <a:ext cx="288000" cy="32839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lang="ko-KR" altLang="en-US" smtClean="0"/>
              <a:t>웹 </a:t>
            </a:r>
            <a:r>
              <a:rPr lang="ko-KR" altLang="en-US" dirty="0" smtClean="0"/>
              <a:t>프로그래밍의 이해</a:t>
            </a:r>
            <a:endParaRPr lang="ko-KR" dirty="0"/>
          </a:p>
        </p:txBody>
      </p:sp>
      <p:sp>
        <p:nvSpPr>
          <p:cNvPr id="28" name="Rectangle 2"/>
          <p:cNvSpPr>
            <a:spLocks noGrp="1"/>
          </p:cNvSpPr>
          <p:nvPr>
            <p:ph sz="half" idx="1"/>
          </p:nvPr>
        </p:nvSpPr>
        <p:spPr>
          <a:xfrm>
            <a:off x="338974" y="1988840"/>
            <a:ext cx="8460000" cy="4680000"/>
          </a:xfrm>
          <a:prstGeom prst="roundRect">
            <a:avLst>
              <a:gd name="adj" fmla="val 3440"/>
            </a:avLst>
          </a:prstGeom>
          <a:gradFill flip="none" rotWithShape="1"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  <a:tileRect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marL="266700" lvl="1" indent="-266700" fontAlgn="base">
              <a:spcBef>
                <a:spcPts val="0"/>
              </a:spcBef>
              <a:buSzPct val="65000"/>
              <a:buFont typeface="Wingdings 2" pitchFamily="18" charset="2"/>
              <a:buChar char="¤"/>
            </a:pPr>
            <a:r>
              <a:rPr lang="ko-KR" altLang="en-US" sz="3000" smtClean="0">
                <a:solidFill>
                  <a:schemeClr val="tx1"/>
                </a:solidFill>
              </a:rPr>
              <a:t>클라이언트</a:t>
            </a:r>
            <a:r>
              <a:rPr lang="en-US" altLang="ko-KR" sz="3000" smtClean="0">
                <a:solidFill>
                  <a:schemeClr val="tx1"/>
                </a:solidFill>
              </a:rPr>
              <a:t>(</a:t>
            </a:r>
            <a:r>
              <a:rPr lang="ko-KR" altLang="en-US" sz="3000" smtClean="0">
                <a:solidFill>
                  <a:schemeClr val="tx1"/>
                </a:solidFill>
              </a:rPr>
              <a:t>웹 브라우저</a:t>
            </a:r>
            <a:r>
              <a:rPr lang="en-US" altLang="ko-KR" sz="3000" smtClean="0">
                <a:solidFill>
                  <a:schemeClr val="tx1"/>
                </a:solidFill>
              </a:rPr>
              <a:t>)</a:t>
            </a:r>
            <a:r>
              <a:rPr lang="ko-KR" altLang="en-US" sz="3000" smtClean="0">
                <a:solidFill>
                  <a:schemeClr val="tx1"/>
                </a:solidFill>
              </a:rPr>
              <a:t>가 특정 페이지를 웹 서버에 요청</a:t>
            </a:r>
            <a:r>
              <a:rPr lang="en-US" altLang="ko-KR" sz="3000" smtClean="0">
                <a:solidFill>
                  <a:schemeClr val="tx1"/>
                </a:solidFill>
              </a:rPr>
              <a:t>(Request)-&gt;</a:t>
            </a:r>
            <a:r>
              <a:rPr lang="ko-KR" altLang="en-US" sz="3000" smtClean="0">
                <a:solidFill>
                  <a:schemeClr val="tx1"/>
                </a:solidFill>
              </a:rPr>
              <a:t>웹 서버가 처리 후</a:t>
            </a:r>
            <a:r>
              <a:rPr lang="en-US" altLang="ko-KR" sz="3000" smtClean="0">
                <a:solidFill>
                  <a:schemeClr val="tx1"/>
                </a:solidFill>
              </a:rPr>
              <a:t>-&gt;</a:t>
            </a:r>
            <a:r>
              <a:rPr lang="ko-KR" altLang="en-US" sz="3000" smtClean="0">
                <a:solidFill>
                  <a:schemeClr val="tx1"/>
                </a:solidFill>
              </a:rPr>
              <a:t>클라이언트</a:t>
            </a:r>
            <a:r>
              <a:rPr lang="en-US" altLang="ko-KR" sz="3000" smtClean="0">
                <a:solidFill>
                  <a:schemeClr val="tx1"/>
                </a:solidFill>
              </a:rPr>
              <a:t>(</a:t>
            </a:r>
            <a:r>
              <a:rPr lang="ko-KR" altLang="en-US" sz="3000" smtClean="0">
                <a:solidFill>
                  <a:schemeClr val="tx1"/>
                </a:solidFill>
              </a:rPr>
              <a:t>웹 브라우저</a:t>
            </a:r>
            <a:r>
              <a:rPr lang="en-US" altLang="ko-KR" sz="3000" smtClean="0">
                <a:solidFill>
                  <a:schemeClr val="tx1"/>
                </a:solidFill>
              </a:rPr>
              <a:t>)</a:t>
            </a:r>
            <a:r>
              <a:rPr lang="ko-KR" altLang="en-US" sz="3000" smtClean="0">
                <a:solidFill>
                  <a:schemeClr val="tx1"/>
                </a:solidFill>
              </a:rPr>
              <a:t>에게 응답</a:t>
            </a:r>
            <a:r>
              <a:rPr lang="en-US" altLang="ko-KR" sz="3000" smtClean="0">
                <a:solidFill>
                  <a:schemeClr val="tx1"/>
                </a:solidFill>
              </a:rPr>
              <a:t>(Response)</a:t>
            </a:r>
          </a:p>
          <a:p>
            <a:pPr marL="542925" lvl="1" indent="-276225" fontAlgn="base">
              <a:spcBef>
                <a:spcPts val="0"/>
              </a:spcBef>
              <a:buSzPct val="65000"/>
              <a:buFont typeface="Arial" pitchFamily="34" charset="0"/>
              <a:buChar char="•"/>
            </a:pPr>
            <a:endParaRPr lang="en-US" altLang="ko-KR" sz="3000" smtClean="0"/>
          </a:p>
          <a:p>
            <a:pPr marL="542925" lvl="1" indent="-276225" fontAlgn="base">
              <a:spcBef>
                <a:spcPts val="0"/>
              </a:spcBef>
              <a:buSzPct val="65000"/>
              <a:buFont typeface="Arial" pitchFamily="34" charset="0"/>
              <a:buChar char="•"/>
            </a:pPr>
            <a:endParaRPr lang="en-US" altLang="ko-KR" sz="3000" smtClean="0"/>
          </a:p>
          <a:p>
            <a:pPr marL="542925" lvl="1" indent="-276225" fontAlgn="base">
              <a:spcBef>
                <a:spcPts val="0"/>
              </a:spcBef>
              <a:buSzPct val="65000"/>
              <a:buFont typeface="Arial" pitchFamily="34" charset="0"/>
              <a:buChar char="•"/>
            </a:pPr>
            <a:endParaRPr lang="en-US" altLang="ko-KR" sz="1000" smtClean="0"/>
          </a:p>
          <a:p>
            <a:pPr marL="542925" lvl="1" indent="-276225" fontAlgn="base">
              <a:spcBef>
                <a:spcPts val="0"/>
              </a:spcBef>
              <a:buSzPct val="65000"/>
              <a:buFont typeface="Arial" pitchFamily="34" charset="0"/>
              <a:buChar char="•"/>
            </a:pPr>
            <a:endParaRPr lang="en-US" altLang="ko-KR" sz="1000" smtClean="0"/>
          </a:p>
          <a:p>
            <a:pPr marL="542925" lvl="1" indent="-276225" fontAlgn="base">
              <a:spcBef>
                <a:spcPts val="0"/>
              </a:spcBef>
              <a:buSzPct val="65000"/>
              <a:buFont typeface="Arial" pitchFamily="34" charset="0"/>
              <a:buChar char="•"/>
            </a:pPr>
            <a:endParaRPr lang="en-US" altLang="ko-KR" sz="1000" smtClean="0"/>
          </a:p>
          <a:p>
            <a:pPr marL="542925" lvl="1" indent="-276225" fontAlgn="base">
              <a:spcBef>
                <a:spcPts val="0"/>
              </a:spcBef>
              <a:buSzPct val="65000"/>
              <a:buFont typeface="Arial" pitchFamily="34" charset="0"/>
              <a:buChar char="•"/>
            </a:pPr>
            <a:endParaRPr lang="en-US" altLang="ko-KR" sz="1000" smtClean="0"/>
          </a:p>
          <a:p>
            <a:pPr marL="542925" lvl="1" indent="-276225" fontAlgn="base">
              <a:spcBef>
                <a:spcPts val="0"/>
              </a:spcBef>
              <a:buSzPct val="65000"/>
              <a:buFont typeface="Arial" pitchFamily="34" charset="0"/>
              <a:buChar char="•"/>
            </a:pPr>
            <a:endParaRPr lang="en-US" altLang="ko-KR" sz="1000" smtClean="0"/>
          </a:p>
          <a:p>
            <a:pPr marL="542925" lvl="1" indent="-276225" fontAlgn="base">
              <a:spcBef>
                <a:spcPts val="0"/>
              </a:spcBef>
              <a:buSzPct val="65000"/>
              <a:buFont typeface="Arial" pitchFamily="34" charset="0"/>
              <a:buChar char="•"/>
            </a:pPr>
            <a:endParaRPr lang="en-US" altLang="ko-KR" sz="3000" smtClean="0"/>
          </a:p>
          <a:p>
            <a:pPr marL="542925" lvl="1" indent="-276225" fontAlgn="base">
              <a:spcBef>
                <a:spcPts val="0"/>
              </a:spcBef>
              <a:buSzPct val="65000"/>
              <a:buFont typeface="Arial" pitchFamily="34" charset="0"/>
              <a:buChar char="•"/>
            </a:pPr>
            <a:endParaRPr lang="en-US" altLang="ko-KR" sz="3000" smtClean="0"/>
          </a:p>
          <a:p>
            <a:pPr marL="542925" lvl="1" indent="-276225" fontAlgn="base">
              <a:spcBef>
                <a:spcPts val="0"/>
              </a:spcBef>
              <a:buSzPct val="65000"/>
              <a:buFont typeface="Arial" pitchFamily="34" charset="0"/>
              <a:buChar char="•"/>
            </a:pPr>
            <a:endParaRPr lang="ko-KR" altLang="en-US" sz="3000" dirty="0" smtClean="0"/>
          </a:p>
        </p:txBody>
      </p:sp>
      <p:grpSp>
        <p:nvGrpSpPr>
          <p:cNvPr id="30" name="그룹 29"/>
          <p:cNvGrpSpPr/>
          <p:nvPr/>
        </p:nvGrpSpPr>
        <p:grpSpPr>
          <a:xfrm>
            <a:off x="2843888" y="205026"/>
            <a:ext cx="720000" cy="847710"/>
            <a:chOff x="2843888" y="205026"/>
            <a:chExt cx="720000" cy="847710"/>
          </a:xfrm>
        </p:grpSpPr>
        <p:pic>
          <p:nvPicPr>
            <p:cNvPr id="31" name="그림 30" descr="동글2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32" name="TextBox 31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1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34" name="직사각형 33"/>
          <p:cNvSpPr/>
          <p:nvPr/>
        </p:nvSpPr>
        <p:spPr>
          <a:xfrm>
            <a:off x="2627784" y="6280978"/>
            <a:ext cx="388920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000" smtClean="0">
                <a:solidFill>
                  <a:srgbClr val="00AEEF"/>
                </a:solidFill>
              </a:rPr>
              <a:t>▲</a:t>
            </a:r>
            <a:r>
              <a:rPr lang="ko-KR" altLang="en-US" sz="2000" smtClean="0"/>
              <a:t> 클라이언트</a:t>
            </a:r>
            <a:r>
              <a:rPr lang="en-US" altLang="ko-KR" sz="2000" smtClean="0"/>
              <a:t>/</a:t>
            </a:r>
            <a:r>
              <a:rPr lang="ko-KR" altLang="en-US" sz="2000" smtClean="0"/>
              <a:t>서버 방식의 구조</a:t>
            </a:r>
            <a:endParaRPr lang="ko-KR" altLang="en-US" sz="2000"/>
          </a:p>
        </p:txBody>
      </p:sp>
      <p:sp>
        <p:nvSpPr>
          <p:cNvPr id="14" name="직사각형 13"/>
          <p:cNvSpPr/>
          <p:nvPr/>
        </p:nvSpPr>
        <p:spPr>
          <a:xfrm>
            <a:off x="763115" y="1268760"/>
            <a:ext cx="466345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ko-KR" altLang="en-US" sz="3600" b="1" smtClean="0">
                <a:solidFill>
                  <a:srgbClr val="C00000"/>
                </a:solidFill>
              </a:rPr>
              <a:t>웹 프로그래밍의 개요</a:t>
            </a:r>
            <a:endParaRPr lang="en-US" altLang="ko-KR" sz="3600" b="1" smtClean="0">
              <a:solidFill>
                <a:srgbClr val="C00000"/>
              </a:solidFill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465733"/>
            <a:ext cx="288000" cy="328390"/>
          </a:xfrm>
          <a:prstGeom prst="rect">
            <a:avLst/>
          </a:prstGeom>
        </p:spPr>
      </p:pic>
      <p:grpSp>
        <p:nvGrpSpPr>
          <p:cNvPr id="18" name="그룹 17"/>
          <p:cNvGrpSpPr/>
          <p:nvPr/>
        </p:nvGrpSpPr>
        <p:grpSpPr>
          <a:xfrm>
            <a:off x="1150284" y="3599140"/>
            <a:ext cx="6840000" cy="2638172"/>
            <a:chOff x="1150284" y="3599140"/>
            <a:chExt cx="6840000" cy="2638172"/>
          </a:xfrm>
        </p:grpSpPr>
        <p:pic>
          <p:nvPicPr>
            <p:cNvPr id="2051" name="Picture 3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150284" y="3705452"/>
              <a:ext cx="6840000" cy="2531860"/>
            </a:xfrm>
            <a:prstGeom prst="rect">
              <a:avLst/>
            </a:prstGeom>
            <a:noFill/>
            <a:ln w="9525">
              <a:solidFill>
                <a:schemeClr val="bg1">
                  <a:lumMod val="65000"/>
                </a:schemeClr>
              </a:solidFill>
              <a:miter lim="800000"/>
              <a:headEnd/>
              <a:tailEnd/>
            </a:ln>
          </p:spPr>
        </p:pic>
        <p:sp>
          <p:nvSpPr>
            <p:cNvPr id="33" name="직사각형 32"/>
            <p:cNvSpPr/>
            <p:nvPr/>
          </p:nvSpPr>
          <p:spPr>
            <a:xfrm>
              <a:off x="3203848" y="3599140"/>
              <a:ext cx="3033651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mtClean="0"/>
                <a:t>http://www.samyangm.com</a:t>
              </a:r>
            </a:p>
            <a:p>
              <a:r>
                <a:rPr lang="ko-KR" altLang="en-US" smtClean="0"/>
                <a:t>요청</a:t>
              </a:r>
              <a:r>
                <a:rPr lang="en-US" altLang="ko-KR" smtClean="0"/>
                <a:t>(request)</a:t>
              </a:r>
              <a:endParaRPr lang="ko-KR" altLang="en-US"/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3711860" y="4499828"/>
              <a:ext cx="172027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mtClean="0"/>
                <a:t>응답</a:t>
              </a:r>
              <a:r>
                <a:rPr lang="en-US" altLang="ko-KR" smtClean="0"/>
                <a:t>(response)</a:t>
              </a:r>
              <a:endParaRPr lang="ko-KR" altLang="en-US"/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1204074" y="5085184"/>
              <a:ext cx="2348720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000" b="1" smtClean="0"/>
                <a:t>클라이언트</a:t>
              </a:r>
              <a:r>
                <a:rPr lang="en-US" altLang="ko-KR" sz="2000" b="1" smtClean="0"/>
                <a:t>(Client)</a:t>
              </a:r>
              <a:endParaRPr lang="ko-KR" altLang="en-US" sz="2000" b="1"/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6118336" y="5085184"/>
              <a:ext cx="1656480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2000" b="1" smtClean="0"/>
                <a:t>서버</a:t>
              </a:r>
              <a:r>
                <a:rPr lang="en-US" altLang="ko-KR" sz="2000" b="1" smtClean="0"/>
                <a:t>(Server)</a:t>
              </a:r>
              <a:endParaRPr lang="ko-KR" altLang="en-US" sz="2000" b="1"/>
            </a:p>
          </p:txBody>
        </p:sp>
        <p:pic>
          <p:nvPicPr>
            <p:cNvPr id="1026" name="Picture 2"/>
            <p:cNvPicPr>
              <a:picLocks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3669804" y="4986829"/>
              <a:ext cx="1800000" cy="1224000"/>
            </a:xfrm>
            <a:prstGeom prst="rect">
              <a:avLst/>
            </a:prstGeom>
            <a:noFill/>
            <a:ln w="9525">
              <a:solidFill>
                <a:schemeClr val="bg1">
                  <a:lumMod val="65000"/>
                </a:schemeClr>
              </a:solidFill>
              <a:miter lim="800000"/>
              <a:headEnd/>
              <a:tailEnd/>
            </a:ln>
          </p:spPr>
        </p:pic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 fontAlgn="base"/>
            <a:r>
              <a:rPr lang="ko-KR" altLang="en-US" smtClean="0"/>
              <a:t>웹 </a:t>
            </a:r>
            <a:r>
              <a:rPr lang="ko-KR" altLang="en-US" dirty="0" smtClean="0"/>
              <a:t>프로그래밍의 이해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2843888" y="205026"/>
            <a:ext cx="720000" cy="847710"/>
            <a:chOff x="2843888" y="205026"/>
            <a:chExt cx="720000" cy="847710"/>
          </a:xfrm>
        </p:grpSpPr>
        <p:pic>
          <p:nvPicPr>
            <p:cNvPr id="5" name="그림 4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1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8" name="모서리가 둥근 직사각형 7"/>
          <p:cNvSpPr/>
          <p:nvPr/>
        </p:nvSpPr>
        <p:spPr>
          <a:xfrm>
            <a:off x="333053" y="1998365"/>
            <a:ext cx="8460000" cy="4680000"/>
          </a:xfrm>
          <a:prstGeom prst="roundRect">
            <a:avLst>
              <a:gd name="adj" fmla="val 3627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effectLst>
            <a:outerShdw blurRad="44450" dist="27940" dir="5400000" rotWithShape="0">
              <a:srgbClr val="000000">
                <a:alpha val="36000"/>
              </a:srgbClr>
            </a:outerShdw>
          </a:effectLst>
          <a:scene3d>
            <a:camera prst="orthographicFront"/>
            <a:lightRig rig="balanced" dir="t">
              <a:rot lat="0" lon="0" rev="8700000"/>
            </a:lightRig>
          </a:scene3d>
          <a:sp3d extrusionH="76200" contourW="12700">
            <a:bevelT w="50800" h="50800"/>
            <a:contourClr>
              <a:schemeClr val="bg1">
                <a:lumMod val="85000"/>
              </a:schemeClr>
            </a:contourClr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noAutofit/>
          </a:bodyPr>
          <a:lstStyle/>
          <a:p>
            <a:pPr marL="266700" lvl="2" indent="-266700" fontAlgn="base">
              <a:buClr>
                <a:srgbClr val="00AEEF"/>
              </a:buClr>
              <a:buSzPct val="65000"/>
              <a:buFont typeface="Wingdings 2" pitchFamily="18" charset="2"/>
              <a:buChar char="¤"/>
            </a:pPr>
            <a:r>
              <a:rPr lang="en-US" altLang="ko-KR" sz="3200" smtClean="0">
                <a:solidFill>
                  <a:schemeClr val="tx1"/>
                </a:solidFill>
              </a:rPr>
              <a:t>CGI(Common Gateway Interface)</a:t>
            </a:r>
          </a:p>
          <a:p>
            <a:pPr marL="266700" lvl="2" indent="-266700" fontAlgn="base">
              <a:spcBef>
                <a:spcPts val="0"/>
              </a:spcBef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endParaRPr lang="en-US" altLang="ko-KR" sz="1000" smtClean="0"/>
          </a:p>
          <a:p>
            <a:pPr marL="542925" lvl="2" indent="-276225" fontAlgn="base">
              <a:spcBef>
                <a:spcPts val="0"/>
              </a:spcBef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ko-KR" altLang="en-US" sz="2800" smtClean="0"/>
              <a:t>웹 서버와 동적 콘텐츠 생성을 맡은 프로그램 사이에서 정보를 주고받는 인터페이스</a:t>
            </a:r>
            <a:endParaRPr lang="en-US" altLang="ko-KR" sz="2800" smtClean="0"/>
          </a:p>
          <a:p>
            <a:pPr marL="809625" lvl="2" indent="-266700" fontAlgn="base">
              <a:spcBef>
                <a:spcPts val="0"/>
              </a:spcBef>
              <a:buClr>
                <a:srgbClr val="C00000"/>
              </a:buClr>
              <a:buSzPct val="50000"/>
              <a:buFont typeface="맑은 고딕" pitchFamily="50" charset="-127"/>
              <a:buChar char="■"/>
            </a:pPr>
            <a:endParaRPr lang="en-US" altLang="ko-KR" sz="1000" smtClean="0"/>
          </a:p>
          <a:p>
            <a:pPr marL="809625" lvl="3" indent="-266700" fontAlgn="base">
              <a:spcBef>
                <a:spcPts val="0"/>
              </a:spcBef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r>
              <a:rPr lang="ko-KR" altLang="en-US" sz="2400" smtClean="0"/>
              <a:t>개발 언어</a:t>
            </a:r>
            <a:r>
              <a:rPr lang="en-US" altLang="ko-KR" sz="2400" smtClean="0"/>
              <a:t>:</a:t>
            </a:r>
            <a:r>
              <a:rPr lang="ko-KR" altLang="en-US" sz="2400" smtClean="0"/>
              <a:t> </a:t>
            </a:r>
            <a:r>
              <a:rPr lang="en-US" altLang="ko-KR" sz="2400" smtClean="0"/>
              <a:t>UNIX </a:t>
            </a:r>
            <a:r>
              <a:rPr lang="ko-KR" altLang="en-US" sz="2400" smtClean="0"/>
              <a:t>플랫폼</a:t>
            </a:r>
            <a:r>
              <a:rPr lang="en-US" altLang="ko-KR" sz="2400" smtClean="0"/>
              <a:t>(Platform)-</a:t>
            </a:r>
            <a:r>
              <a:rPr lang="ko-KR" altLang="en-US" sz="2400" smtClean="0"/>
              <a:t>펄</a:t>
            </a:r>
            <a:r>
              <a:rPr lang="en-US" altLang="ko-KR" sz="2400" smtClean="0"/>
              <a:t>(Perl), Windows </a:t>
            </a:r>
            <a:r>
              <a:rPr lang="ko-KR" altLang="en-US" sz="2400" smtClean="0"/>
              <a:t>플랫폼</a:t>
            </a:r>
            <a:r>
              <a:rPr lang="en-US" altLang="ko-KR" sz="2400" smtClean="0"/>
              <a:t>(Platform)-</a:t>
            </a:r>
            <a:r>
              <a:rPr lang="ko-KR" altLang="en-US" sz="2400" smtClean="0"/>
              <a:t>비주얼 베이직</a:t>
            </a:r>
            <a:r>
              <a:rPr lang="en-US" altLang="ko-KR" sz="2400" smtClean="0"/>
              <a:t>(Visual Basic)</a:t>
            </a:r>
          </a:p>
          <a:p>
            <a:pPr marL="809625" lvl="2" indent="-266700" fontAlgn="base">
              <a:spcBef>
                <a:spcPts val="0"/>
              </a:spcBef>
            </a:pPr>
            <a:endParaRPr lang="en-US" altLang="ko-KR" sz="1000" smtClean="0"/>
          </a:p>
          <a:p>
            <a:pPr marL="542925" lvl="2" indent="-276225" fontAlgn="base">
              <a:spcBef>
                <a:spcPts val="0"/>
              </a:spcBef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ko-KR" altLang="en-US" sz="2800" smtClean="0"/>
              <a:t>서버의 자원을 과도하게 사용하는 문제점 때문에 </a:t>
            </a:r>
            <a:r>
              <a:rPr lang="en-US" altLang="ko-KR" sz="2800" smtClean="0"/>
              <a:t>UNIX </a:t>
            </a:r>
            <a:r>
              <a:rPr lang="ko-KR" altLang="en-US" sz="2800" smtClean="0"/>
              <a:t>플랫폼 이외에는 거의 사용되지 않음</a:t>
            </a:r>
            <a:endParaRPr lang="ko-KR" altLang="en-US" sz="2800" dirty="0" smtClean="0"/>
          </a:p>
        </p:txBody>
      </p:sp>
      <p:sp>
        <p:nvSpPr>
          <p:cNvPr id="10" name="직사각형 9"/>
          <p:cNvSpPr/>
          <p:nvPr/>
        </p:nvSpPr>
        <p:spPr>
          <a:xfrm>
            <a:off x="755576" y="1268760"/>
            <a:ext cx="574869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ko-KR" altLang="en-US" sz="3600" b="1" smtClean="0">
                <a:solidFill>
                  <a:srgbClr val="C00000"/>
                </a:solidFill>
              </a:rPr>
              <a:t>웹 프로그래밍 언어의 종류</a:t>
            </a:r>
            <a:endParaRPr lang="en-US" altLang="ko-KR" sz="3600" b="1" smtClean="0">
              <a:solidFill>
                <a:srgbClr val="C00000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465733"/>
            <a:ext cx="288000" cy="32839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 fontAlgn="base"/>
            <a:r>
              <a:rPr lang="ko-KR" altLang="en-US" smtClean="0"/>
              <a:t>웹 </a:t>
            </a:r>
            <a:r>
              <a:rPr lang="ko-KR" altLang="en-US" dirty="0" smtClean="0"/>
              <a:t>프로그래밍의 이해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33053" y="1988840"/>
            <a:ext cx="8460000" cy="4680000"/>
          </a:xfrm>
          <a:prstGeom prst="roundRect">
            <a:avLst>
              <a:gd name="adj" fmla="val 3529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effectLst>
            <a:outerShdw blurRad="44450" dist="27940" dir="5400000" algn="ctr" rotWithShape="0">
              <a:srgbClr val="000000">
                <a:alpha val="36000"/>
              </a:srgbClr>
            </a:outerShdw>
          </a:effectLst>
          <a:scene3d>
            <a:camera prst="orthographicFront"/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txBody>
          <a:bodyPr lIns="90000" rIns="90000">
            <a:normAutofit/>
          </a:bodyPr>
          <a:lstStyle/>
          <a:p>
            <a:pPr marL="542925" lvl="1" indent="-276225" fontAlgn="base">
              <a:spcBef>
                <a:spcPts val="0"/>
              </a:spcBef>
              <a:buSzPct val="65000"/>
            </a:pPr>
            <a:endParaRPr lang="en-US" altLang="ko-KR" sz="1000" smtClean="0"/>
          </a:p>
          <a:p>
            <a:pPr marL="266700" lvl="1" indent="-266700" fontAlgn="base">
              <a:spcBef>
                <a:spcPts val="0"/>
              </a:spcBef>
              <a:buSzPct val="65000"/>
            </a:pPr>
            <a:r>
              <a:rPr lang="en-US" altLang="ko-KR" sz="3200" smtClean="0"/>
              <a:t>ASP(Active </a:t>
            </a:r>
            <a:r>
              <a:rPr lang="en-US" altLang="ko-KR" sz="3200" dirty="0" smtClean="0"/>
              <a:t>Server Page)</a:t>
            </a:r>
          </a:p>
          <a:p>
            <a:pPr marL="809625" lvl="2" indent="-266700" fontAlgn="base">
              <a:spcBef>
                <a:spcPts val="0"/>
              </a:spcBef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endParaRPr lang="en-US" altLang="ko-KR" sz="1000" smtClean="0"/>
          </a:p>
          <a:p>
            <a:pPr marL="542925" lvl="2" indent="-276225" fontAlgn="base">
              <a:spcBef>
                <a:spcPts val="0"/>
              </a:spcBef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ko-KR" altLang="en-US" sz="2800" smtClean="0"/>
              <a:t>스크립트 </a:t>
            </a:r>
            <a:r>
              <a:rPr lang="ko-KR" altLang="en-US" sz="2800" dirty="0" smtClean="0"/>
              <a:t>방식으로 동적인 웹 페이지를 작성할 수 있도록 </a:t>
            </a:r>
            <a:r>
              <a:rPr lang="ko-KR" altLang="en-US" sz="2800" smtClean="0"/>
              <a:t>지원하는 기술</a:t>
            </a:r>
            <a:endParaRPr lang="en-US" altLang="ko-KR" sz="2800" smtClean="0"/>
          </a:p>
          <a:p>
            <a:pPr marL="809625" lvl="2" indent="-266700" fontAlgn="base">
              <a:spcBef>
                <a:spcPts val="0"/>
              </a:spcBef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endParaRPr lang="ko-KR" altLang="en-US" sz="1000" dirty="0" smtClean="0"/>
          </a:p>
          <a:p>
            <a:pPr marL="542925" lvl="2" indent="-276225" fontAlgn="base">
              <a:spcBef>
                <a:spcPts val="0"/>
              </a:spcBef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en-US" altLang="ko-KR" sz="2800" dirty="0" smtClean="0"/>
              <a:t>ActiveX</a:t>
            </a:r>
            <a:r>
              <a:rPr lang="ko-KR" altLang="en-US" sz="2800" dirty="0" smtClean="0"/>
              <a:t>라는 제공된 컴포넌트를 사용할 수도 </a:t>
            </a:r>
            <a:r>
              <a:rPr lang="ko-KR" altLang="en-US" sz="2800" spc="-50" dirty="0" smtClean="0"/>
              <a:t>있으며</a:t>
            </a:r>
            <a:r>
              <a:rPr lang="en-US" altLang="ko-KR" sz="2800" spc="-50" dirty="0" smtClean="0"/>
              <a:t>, </a:t>
            </a:r>
            <a:r>
              <a:rPr lang="ko-KR" altLang="en-US" sz="2800" spc="-50" dirty="0" smtClean="0"/>
              <a:t>이것을 직접 개발하기 위한 기능도 제공</a:t>
            </a:r>
          </a:p>
          <a:p>
            <a:pPr marL="542925" lvl="2" indent="-276225" fontAlgn="base">
              <a:spcBef>
                <a:spcPts val="0"/>
              </a:spcBef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endParaRPr lang="en-US" altLang="ko-KR" sz="1000" smtClean="0"/>
          </a:p>
          <a:p>
            <a:pPr marL="542925" lvl="2" indent="-276225" fontAlgn="base">
              <a:spcBef>
                <a:spcPts val="0"/>
              </a:spcBef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ko-KR" altLang="en-US" sz="2800" smtClean="0"/>
              <a:t>특정 </a:t>
            </a:r>
            <a:r>
              <a:rPr lang="ko-KR" altLang="en-US" sz="2800" dirty="0" smtClean="0"/>
              <a:t>플랫폼과 특정 웹 </a:t>
            </a:r>
            <a:r>
              <a:rPr lang="ko-KR" altLang="en-US" sz="2800" smtClean="0"/>
              <a:t>서버에서만 동작</a:t>
            </a:r>
            <a:endParaRPr lang="en-US" altLang="ko-KR" sz="2800" dirty="0" smtClean="0"/>
          </a:p>
          <a:p>
            <a:pPr marL="1162050" lvl="3" indent="-266700" fontAlgn="base">
              <a:spcBef>
                <a:spcPts val="0"/>
              </a:spcBef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endParaRPr lang="en-US" altLang="ko-KR" sz="1000" smtClean="0"/>
          </a:p>
          <a:p>
            <a:pPr marL="809625" lvl="3" indent="-266700" fontAlgn="base">
              <a:spcBef>
                <a:spcPts val="0"/>
              </a:spcBef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r>
              <a:rPr lang="ko-KR" altLang="en-US" sz="2400" spc="-40" smtClean="0"/>
              <a:t>윈도즈 </a:t>
            </a:r>
            <a:r>
              <a:rPr lang="ko-KR" altLang="en-US" sz="2400" spc="-40" dirty="0" smtClean="0"/>
              <a:t>플랫폼에서 웹 서버로 </a:t>
            </a:r>
            <a:r>
              <a:rPr lang="en-US" altLang="ko-KR" sz="2400" spc="-40" dirty="0" smtClean="0"/>
              <a:t>IIS(Internet Information</a:t>
            </a:r>
            <a:r>
              <a:rPr lang="en-US" altLang="ko-KR" sz="2400" dirty="0" smtClean="0"/>
              <a:t> Server)</a:t>
            </a:r>
            <a:r>
              <a:rPr lang="ko-KR" altLang="en-US" sz="2400" smtClean="0"/>
              <a:t>만을 사용</a:t>
            </a:r>
            <a:endParaRPr lang="ko-KR" altLang="en-US" sz="2400" dirty="0" smtClean="0"/>
          </a:p>
        </p:txBody>
      </p:sp>
      <p:grpSp>
        <p:nvGrpSpPr>
          <p:cNvPr id="4" name="그룹 3"/>
          <p:cNvGrpSpPr/>
          <p:nvPr/>
        </p:nvGrpSpPr>
        <p:grpSpPr>
          <a:xfrm>
            <a:off x="2843888" y="205026"/>
            <a:ext cx="720000" cy="847710"/>
            <a:chOff x="2843888" y="205026"/>
            <a:chExt cx="720000" cy="847710"/>
          </a:xfrm>
        </p:grpSpPr>
        <p:pic>
          <p:nvPicPr>
            <p:cNvPr id="5" name="그림 4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1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9" name="직사각형 8"/>
          <p:cNvSpPr/>
          <p:nvPr/>
        </p:nvSpPr>
        <p:spPr>
          <a:xfrm>
            <a:off x="755576" y="1268760"/>
            <a:ext cx="574869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ko-KR" altLang="en-US" sz="3600" b="1" smtClean="0">
                <a:solidFill>
                  <a:srgbClr val="C00000"/>
                </a:solidFill>
              </a:rPr>
              <a:t>웹 프로그래밍 언어의 종류</a:t>
            </a:r>
            <a:endParaRPr lang="en-US" altLang="ko-KR" sz="3600" b="1" smtClean="0">
              <a:solidFill>
                <a:srgbClr val="C00000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465733"/>
            <a:ext cx="288000" cy="32839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 fontAlgn="base"/>
            <a:r>
              <a:rPr lang="ko-KR" altLang="en-US" smtClean="0"/>
              <a:t>웹 </a:t>
            </a:r>
            <a:r>
              <a:rPr lang="ko-KR" altLang="en-US" dirty="0" smtClean="0"/>
              <a:t>프로그래밍의 이해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33053" y="1988840"/>
            <a:ext cx="8460000" cy="4680000"/>
          </a:xfrm>
          <a:prstGeom prst="roundRect">
            <a:avLst>
              <a:gd name="adj" fmla="val 3529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effectLst>
            <a:outerShdw blurRad="44450" dist="27940" dir="5400000" algn="ctr" rotWithShape="0">
              <a:srgbClr val="000000">
                <a:alpha val="36000"/>
              </a:srgbClr>
            </a:outerShdw>
          </a:effectLst>
          <a:scene3d>
            <a:camera prst="orthographicFront"/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txBody>
          <a:bodyPr lIns="90000" rIns="90000">
            <a:normAutofit/>
          </a:bodyPr>
          <a:lstStyle/>
          <a:p>
            <a:pPr marL="542925" lvl="1" indent="-276225" fontAlgn="base">
              <a:spcBef>
                <a:spcPts val="0"/>
              </a:spcBef>
              <a:buSzPct val="65000"/>
            </a:pPr>
            <a:endParaRPr lang="en-US" altLang="ko-KR" sz="1000" smtClean="0"/>
          </a:p>
          <a:p>
            <a:pPr marL="266700" lvl="1" indent="-266700" fontAlgn="base">
              <a:spcBef>
                <a:spcPts val="0"/>
              </a:spcBef>
              <a:buSzPct val="65000"/>
            </a:pPr>
            <a:r>
              <a:rPr lang="en-US" altLang="ko-KR" sz="3200" smtClean="0"/>
              <a:t>PHP(Active </a:t>
            </a:r>
            <a:r>
              <a:rPr lang="en-US" altLang="ko-KR" sz="3200" dirty="0" smtClean="0"/>
              <a:t>Server Page)</a:t>
            </a:r>
          </a:p>
          <a:p>
            <a:pPr marL="809625" lvl="2" indent="-266700" fontAlgn="base">
              <a:spcBef>
                <a:spcPts val="0"/>
              </a:spcBef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endParaRPr lang="en-US" altLang="ko-KR" sz="1000" smtClean="0"/>
          </a:p>
          <a:p>
            <a:pPr marL="542925" lvl="2" indent="-276225" fontAlgn="base">
              <a:spcBef>
                <a:spcPts val="0"/>
              </a:spcBef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ko-KR" altLang="en-US" sz="2800" smtClean="0"/>
              <a:t>스크립트 </a:t>
            </a:r>
            <a:r>
              <a:rPr lang="ko-KR" altLang="en-US" sz="2800" dirty="0" smtClean="0"/>
              <a:t>방식으로 동적인 웹 페이지를 작성할 수 있도록 </a:t>
            </a:r>
            <a:r>
              <a:rPr lang="ko-KR" altLang="en-US" sz="2800" smtClean="0"/>
              <a:t>지원하는 기술</a:t>
            </a:r>
            <a:endParaRPr lang="en-US" altLang="ko-KR" sz="2800" smtClean="0"/>
          </a:p>
          <a:p>
            <a:pPr marL="809625" lvl="2" indent="-266700" fontAlgn="base">
              <a:spcBef>
                <a:spcPts val="0"/>
              </a:spcBef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endParaRPr lang="ko-KR" altLang="en-US" sz="1000" dirty="0" smtClean="0"/>
          </a:p>
          <a:p>
            <a:pPr marL="542925" lvl="2" indent="-276225" fontAlgn="base">
              <a:spcBef>
                <a:spcPts val="0"/>
              </a:spcBef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en-US" altLang="ko-KR" sz="2800" dirty="0" smtClean="0"/>
              <a:t>ActiveX</a:t>
            </a:r>
            <a:r>
              <a:rPr lang="ko-KR" altLang="en-US" sz="2800" dirty="0" smtClean="0"/>
              <a:t>라는 제공된 컴포넌트를 사용할 수도 </a:t>
            </a:r>
            <a:r>
              <a:rPr lang="ko-KR" altLang="en-US" sz="2800" spc="-50" dirty="0" smtClean="0"/>
              <a:t>있으며</a:t>
            </a:r>
            <a:r>
              <a:rPr lang="en-US" altLang="ko-KR" sz="2800" spc="-50" dirty="0" smtClean="0"/>
              <a:t>, </a:t>
            </a:r>
            <a:r>
              <a:rPr lang="ko-KR" altLang="en-US" sz="2800" spc="-50" dirty="0" smtClean="0"/>
              <a:t>이것을 직접 개발하기 위한 기능도 제공</a:t>
            </a:r>
          </a:p>
          <a:p>
            <a:pPr marL="542925" lvl="2" indent="-276225" fontAlgn="base">
              <a:spcBef>
                <a:spcPts val="0"/>
              </a:spcBef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endParaRPr lang="en-US" altLang="ko-KR" sz="1000" smtClean="0"/>
          </a:p>
          <a:p>
            <a:pPr marL="542925" lvl="2" indent="-276225" fontAlgn="base">
              <a:spcBef>
                <a:spcPts val="0"/>
              </a:spcBef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ko-KR" altLang="en-US" sz="2800" smtClean="0"/>
              <a:t>특정 </a:t>
            </a:r>
            <a:r>
              <a:rPr lang="ko-KR" altLang="en-US" sz="2800" dirty="0" smtClean="0"/>
              <a:t>플랫폼과 특정 웹 </a:t>
            </a:r>
            <a:r>
              <a:rPr lang="ko-KR" altLang="en-US" sz="2800" smtClean="0"/>
              <a:t>서버에서만 동작</a:t>
            </a:r>
            <a:endParaRPr lang="en-US" altLang="ko-KR" sz="2800" dirty="0" smtClean="0"/>
          </a:p>
          <a:p>
            <a:pPr marL="1162050" lvl="3" indent="-266700" fontAlgn="base">
              <a:spcBef>
                <a:spcPts val="0"/>
              </a:spcBef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endParaRPr lang="en-US" altLang="ko-KR" sz="1000" smtClean="0"/>
          </a:p>
          <a:p>
            <a:pPr marL="809625" lvl="3" indent="-266700" fontAlgn="base">
              <a:spcBef>
                <a:spcPts val="0"/>
              </a:spcBef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r>
              <a:rPr lang="ko-KR" altLang="en-US" sz="2400" spc="-40" smtClean="0"/>
              <a:t>윈도즈 </a:t>
            </a:r>
            <a:r>
              <a:rPr lang="ko-KR" altLang="en-US" sz="2400" spc="-40" dirty="0" smtClean="0"/>
              <a:t>플랫폼에서 웹 서버로 </a:t>
            </a:r>
            <a:r>
              <a:rPr lang="en-US" altLang="ko-KR" sz="2400" spc="-40" dirty="0" smtClean="0"/>
              <a:t>IIS(Internet Information</a:t>
            </a:r>
            <a:r>
              <a:rPr lang="en-US" altLang="ko-KR" sz="2400" dirty="0" smtClean="0"/>
              <a:t> Server)</a:t>
            </a:r>
            <a:r>
              <a:rPr lang="ko-KR" altLang="en-US" sz="2400" smtClean="0"/>
              <a:t>만을 사용</a:t>
            </a:r>
            <a:endParaRPr lang="ko-KR" altLang="en-US" sz="2400" dirty="0" smtClean="0"/>
          </a:p>
        </p:txBody>
      </p:sp>
      <p:grpSp>
        <p:nvGrpSpPr>
          <p:cNvPr id="4" name="그룹 3"/>
          <p:cNvGrpSpPr/>
          <p:nvPr/>
        </p:nvGrpSpPr>
        <p:grpSpPr>
          <a:xfrm>
            <a:off x="2843888" y="205026"/>
            <a:ext cx="720000" cy="847710"/>
            <a:chOff x="2843888" y="205026"/>
            <a:chExt cx="720000" cy="847710"/>
          </a:xfrm>
        </p:grpSpPr>
        <p:pic>
          <p:nvPicPr>
            <p:cNvPr id="5" name="그림 4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1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9" name="직사각형 8"/>
          <p:cNvSpPr/>
          <p:nvPr/>
        </p:nvSpPr>
        <p:spPr>
          <a:xfrm>
            <a:off x="755576" y="1268760"/>
            <a:ext cx="574869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ko-KR" altLang="en-US" sz="3600" b="1" smtClean="0">
                <a:solidFill>
                  <a:srgbClr val="C00000"/>
                </a:solidFill>
              </a:rPr>
              <a:t>웹 프로그래밍 언어의 종류</a:t>
            </a:r>
            <a:endParaRPr lang="en-US" altLang="ko-KR" sz="3600" b="1" smtClean="0">
              <a:solidFill>
                <a:srgbClr val="C00000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465733"/>
            <a:ext cx="288000" cy="32839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 fontAlgn="base"/>
            <a:r>
              <a:rPr lang="ko-KR" altLang="en-US" smtClean="0"/>
              <a:t>웹 </a:t>
            </a:r>
            <a:r>
              <a:rPr lang="ko-KR" altLang="en-US" dirty="0" smtClean="0"/>
              <a:t>프로그래밍의 이해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33053" y="1988840"/>
            <a:ext cx="8460000" cy="4680000"/>
          </a:xfrm>
          <a:prstGeom prst="roundRect">
            <a:avLst>
              <a:gd name="adj" fmla="val 3529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effectLst>
            <a:outerShdw blurRad="44450" dist="27940" dir="5400000" algn="ctr" rotWithShape="0">
              <a:srgbClr val="000000">
                <a:alpha val="36000"/>
              </a:srgbClr>
            </a:outerShdw>
          </a:effectLst>
          <a:scene3d>
            <a:camera prst="orthographicFront"/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txBody>
          <a:bodyPr lIns="90000" rIns="90000">
            <a:normAutofit/>
          </a:bodyPr>
          <a:lstStyle/>
          <a:p>
            <a:pPr marL="542925" lvl="1" indent="-276225" fontAlgn="base">
              <a:spcBef>
                <a:spcPts val="0"/>
              </a:spcBef>
              <a:buSzPct val="65000"/>
            </a:pPr>
            <a:endParaRPr lang="en-US" altLang="ko-KR" sz="1000" smtClean="0"/>
          </a:p>
          <a:p>
            <a:pPr marL="266700" lvl="1" indent="-266700" fontAlgn="base">
              <a:spcBef>
                <a:spcPts val="0"/>
              </a:spcBef>
              <a:buSzPct val="65000"/>
            </a:pPr>
            <a:r>
              <a:rPr lang="en-US" altLang="ko-KR" sz="3200" smtClean="0"/>
              <a:t>Servlet(Server + Applet)</a:t>
            </a:r>
            <a:r>
              <a:rPr lang="ko-KR" altLang="en-US" sz="3200" smtClean="0"/>
              <a:t>과 </a:t>
            </a:r>
            <a:r>
              <a:rPr lang="en-US" altLang="ko-KR" sz="3200" smtClean="0"/>
              <a:t>JSP(Java Server Pages)</a:t>
            </a:r>
            <a:endParaRPr lang="en-US" altLang="ko-KR" sz="3000" dirty="0" smtClean="0"/>
          </a:p>
          <a:p>
            <a:pPr marL="809625" lvl="2" indent="-266700" fontAlgn="base">
              <a:spcBef>
                <a:spcPts val="0"/>
              </a:spcBef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endParaRPr lang="en-US" altLang="ko-KR" sz="1000" smtClean="0"/>
          </a:p>
          <a:p>
            <a:pPr marL="542925" lvl="2" indent="-276225" fontAlgn="base">
              <a:spcBef>
                <a:spcPts val="0"/>
              </a:spcBef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ko-KR" altLang="en-US" sz="2800" smtClean="0"/>
              <a:t>자바 언어 기반으로 멀티쓰레딩</a:t>
            </a:r>
            <a:r>
              <a:rPr lang="en-US" altLang="ko-KR" sz="2800" smtClean="0"/>
              <a:t>(Multi Thread)</a:t>
            </a:r>
            <a:r>
              <a:rPr lang="ko-KR" altLang="en-US" sz="2800" smtClean="0"/>
              <a:t>에 의해 사용자 요구를 처리</a:t>
            </a:r>
            <a:endParaRPr lang="en-US" altLang="ko-KR" sz="2800" smtClean="0"/>
          </a:p>
          <a:p>
            <a:pPr marL="542925" lvl="2" indent="-276225" fontAlgn="base">
              <a:spcBef>
                <a:spcPts val="0"/>
              </a:spcBef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endParaRPr lang="ko-KR" altLang="en-US" sz="1000" dirty="0" smtClean="0"/>
          </a:p>
          <a:p>
            <a:pPr marL="542925" lvl="2" indent="-276225" fontAlgn="base">
              <a:spcBef>
                <a:spcPts val="0"/>
              </a:spcBef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en-US" altLang="ko-KR" sz="2800" smtClean="0"/>
              <a:t>Servlet - </a:t>
            </a:r>
            <a:r>
              <a:rPr lang="ko-KR" altLang="en-US" sz="2800" smtClean="0"/>
              <a:t>자바 코드에 의존적</a:t>
            </a:r>
            <a:r>
              <a:rPr lang="en-US" altLang="ko-KR" sz="2800" smtClean="0"/>
              <a:t>, JSP</a:t>
            </a:r>
            <a:r>
              <a:rPr lang="ko-KR" altLang="en-US" sz="2800" smtClean="0"/>
              <a:t> </a:t>
            </a:r>
            <a:r>
              <a:rPr lang="en-US" altLang="ko-KR" sz="2800" smtClean="0"/>
              <a:t>- </a:t>
            </a:r>
            <a:r>
              <a:rPr lang="ko-KR" altLang="en-US" sz="2800" smtClean="0"/>
              <a:t>비교적 덜 의존적</a:t>
            </a:r>
            <a:endParaRPr lang="ko-KR" altLang="en-US" sz="2800" spc="-50" dirty="0" smtClean="0"/>
          </a:p>
          <a:p>
            <a:pPr marL="542925" lvl="2" indent="-276225" fontAlgn="base">
              <a:spcBef>
                <a:spcPts val="0"/>
              </a:spcBef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endParaRPr lang="en-US" altLang="ko-KR" sz="1000" smtClean="0"/>
          </a:p>
          <a:p>
            <a:pPr marL="542925" lvl="2" indent="-276225" fontAlgn="base">
              <a:spcBef>
                <a:spcPts val="0"/>
              </a:spcBef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en-US" altLang="ko-KR" sz="2800" smtClean="0"/>
              <a:t>JSP</a:t>
            </a:r>
            <a:r>
              <a:rPr lang="ko-KR" altLang="en-US" sz="2800" smtClean="0"/>
              <a:t>와 </a:t>
            </a:r>
            <a:r>
              <a:rPr lang="en-US" altLang="ko-KR" sz="2800" smtClean="0"/>
              <a:t>Servlet</a:t>
            </a:r>
            <a:r>
              <a:rPr lang="ko-KR" altLang="en-US" sz="2800" smtClean="0"/>
              <a:t>은 같은 처리 구조를 가짐</a:t>
            </a:r>
            <a:endParaRPr lang="ko-KR" altLang="en-US" sz="2400" dirty="0" smtClean="0"/>
          </a:p>
        </p:txBody>
      </p:sp>
      <p:grpSp>
        <p:nvGrpSpPr>
          <p:cNvPr id="4" name="그룹 3"/>
          <p:cNvGrpSpPr/>
          <p:nvPr/>
        </p:nvGrpSpPr>
        <p:grpSpPr>
          <a:xfrm>
            <a:off x="2843888" y="205026"/>
            <a:ext cx="720000" cy="847710"/>
            <a:chOff x="2843888" y="205026"/>
            <a:chExt cx="720000" cy="847710"/>
          </a:xfrm>
        </p:grpSpPr>
        <p:pic>
          <p:nvPicPr>
            <p:cNvPr id="5" name="그림 4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1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9" name="직사각형 8"/>
          <p:cNvSpPr/>
          <p:nvPr/>
        </p:nvSpPr>
        <p:spPr>
          <a:xfrm>
            <a:off x="755576" y="1268760"/>
            <a:ext cx="574869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ko-KR" altLang="en-US" sz="3600" b="1" smtClean="0">
                <a:solidFill>
                  <a:srgbClr val="C00000"/>
                </a:solidFill>
              </a:rPr>
              <a:t>웹 프로그래밍 언어의 종류</a:t>
            </a:r>
            <a:endParaRPr lang="en-US" altLang="ko-KR" sz="3600" b="1" smtClean="0">
              <a:solidFill>
                <a:srgbClr val="C00000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465733"/>
            <a:ext cx="288000" cy="328390"/>
          </a:xfrm>
          <a:prstGeom prst="rect">
            <a:avLst/>
          </a:prstGeom>
        </p:spPr>
      </p:pic>
    </p:spTree>
  </p:cSld>
  <p:clrMapOvr>
    <a:masterClrMapping/>
  </p:clrMapOvr>
  <p:transition/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0000"/>
                <a:satMod val="155000"/>
              </a:schemeClr>
            </a:gs>
            <a:gs pos="65000">
              <a:schemeClr val="phClr">
                <a:shade val="85000"/>
                <a:satMod val="155000"/>
              </a:schemeClr>
            </a:gs>
            <a:gs pos="100000">
              <a:schemeClr val="phClr">
                <a:shade val="95000"/>
                <a:satMod val="155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4925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algn="tl" rotWithShape="0">
              <a:srgbClr val="000000">
                <a:alpha val="64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prstMaterial="matte">
            <a:bevelT h="22225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0000"/>
                <a:satMod val="155000"/>
              </a:schemeClr>
            </a:gs>
            <a:gs pos="35000">
              <a:schemeClr val="phClr">
                <a:shade val="75000"/>
                <a:satMod val="155000"/>
              </a:schemeClr>
            </a:gs>
            <a:gs pos="100000">
              <a:schemeClr val="phClr">
                <a:tint val="80000"/>
                <a:satMod val="255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1097</Words>
  <Application>Microsoft Office PowerPoint</Application>
  <PresentationFormat>화면 슬라이드 쇼(4:3)</PresentationFormat>
  <Paragraphs>290</Paragraphs>
  <Slides>31</Slides>
  <Notes>1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32" baseType="lpstr">
      <vt:lpstr>Office 테마</vt:lpstr>
      <vt:lpstr>JSP의 기본 개요</vt:lpstr>
      <vt:lpstr>목차(1/2)</vt:lpstr>
      <vt:lpstr>목차(2/2)</vt:lpstr>
      <vt:lpstr>웹 프로그래밍의 이해</vt:lpstr>
      <vt:lpstr>웹 프로그래밍의 이해</vt:lpstr>
      <vt:lpstr>웹 프로그래밍의 이해</vt:lpstr>
      <vt:lpstr>웹 프로그래밍의 이해</vt:lpstr>
      <vt:lpstr>웹 프로그래밍의 이해</vt:lpstr>
      <vt:lpstr>웹 프로그래밍의 이해</vt:lpstr>
      <vt:lpstr>웹 프로그래밍의 이해</vt:lpstr>
      <vt:lpstr>웹 프로그래밍의 이해</vt:lpstr>
      <vt:lpstr>웹 프로그래밍의 이해</vt:lpstr>
      <vt:lpstr>웹 애플리케이션 처리 방식 및 구현 방식</vt:lpstr>
      <vt:lpstr>웹 애플리케이션 처리 방식 및 구현 방식</vt:lpstr>
      <vt:lpstr>웹 애플리케이션 처리 방식 및 구현 방식</vt:lpstr>
      <vt:lpstr>웹 애플리케이션 처리 방식 및 구현 방식</vt:lpstr>
      <vt:lpstr>웹 애플리케이션 처리 방식 및 구현 방식</vt:lpstr>
      <vt:lpstr>웹 애플리케이션 처리 방식 및 구현 방식</vt:lpstr>
      <vt:lpstr>JSP 및 서블릿의 개요</vt:lpstr>
      <vt:lpstr>JSP 및 서블릿의 개요</vt:lpstr>
      <vt:lpstr>JSP 및 서블릿의 개요</vt:lpstr>
      <vt:lpstr>JSP 및 서블릿의 개요</vt:lpstr>
      <vt:lpstr>JSP 및 서블릿의 개요</vt:lpstr>
      <vt:lpstr>JSP 및 서블릿의 개요</vt:lpstr>
      <vt:lpstr>JSP 및 서블릿의 개요</vt:lpstr>
      <vt:lpstr>JSP 및 서블릿의 개요</vt:lpstr>
      <vt:lpstr>JSP 및 서블릿의 개요</vt:lpstr>
      <vt:lpstr>JSP 및 서블릿의 개요</vt:lpstr>
      <vt:lpstr>JSP 및 서블릿의 개요</vt:lpstr>
      <vt:lpstr>JSP 및 서블릿의 개요</vt:lpstr>
      <vt:lpstr>JSP 및 서블릿의 개요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2014-02-19T02:40:41Z</dcterms:created>
  <dcterms:modified xsi:type="dcterms:W3CDTF">2014-11-06T07:04:38Z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LCID">
    <vt:i4>1042</vt:i4>
  </property>
  <property fmtid="{D5CDD505-2E9C-101B-9397-08002B2CF9AE}" pid="3" name="_Version">
    <vt:lpwstr>12.0.4518</vt:lpwstr>
  </property>
</Properties>
</file>